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2" r:id="rId2"/>
    <p:sldId id="308" r:id="rId3"/>
    <p:sldId id="310" r:id="rId4"/>
    <p:sldId id="311" r:id="rId5"/>
    <p:sldId id="312" r:id="rId6"/>
    <p:sldId id="313" r:id="rId7"/>
    <p:sldId id="314" r:id="rId8"/>
    <p:sldId id="261" r:id="rId9"/>
    <p:sldId id="282" r:id="rId10"/>
    <p:sldId id="268" r:id="rId11"/>
    <p:sldId id="271" r:id="rId12"/>
    <p:sldId id="370" r:id="rId13"/>
    <p:sldId id="283" r:id="rId14"/>
    <p:sldId id="284" r:id="rId15"/>
    <p:sldId id="364" r:id="rId16"/>
    <p:sldId id="275" r:id="rId17"/>
    <p:sldId id="276" r:id="rId18"/>
    <p:sldId id="277" r:id="rId19"/>
    <p:sldId id="278" r:id="rId20"/>
    <p:sldId id="320" r:id="rId21"/>
    <p:sldId id="279" r:id="rId22"/>
    <p:sldId id="321" r:id="rId23"/>
    <p:sldId id="331" r:id="rId24"/>
    <p:sldId id="371" r:id="rId25"/>
    <p:sldId id="372" r:id="rId26"/>
    <p:sldId id="373" r:id="rId27"/>
    <p:sldId id="365" r:id="rId28"/>
    <p:sldId id="366" r:id="rId29"/>
    <p:sldId id="367" r:id="rId30"/>
    <p:sldId id="369" r:id="rId31"/>
    <p:sldId id="280" r:id="rId32"/>
    <p:sldId id="329" r:id="rId33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1A3A80"/>
    <a:srgbClr val="F2C12F"/>
    <a:srgbClr val="BDE859"/>
    <a:srgbClr val="D8E6B4"/>
    <a:srgbClr val="EBE0BD"/>
    <a:srgbClr val="CDDDAC"/>
    <a:srgbClr val="87B3DD"/>
    <a:srgbClr val="F08125"/>
    <a:srgbClr val="7BB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66" autoAdjust="0"/>
  </p:normalViewPr>
  <p:slideViewPr>
    <p:cSldViewPr snapToGrid="0" snapToObjects="1">
      <p:cViewPr>
        <p:scale>
          <a:sx n="107" d="100"/>
          <a:sy n="107" d="100"/>
        </p:scale>
        <p:origin x="-84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CB4EF-5DE7-4013-8948-BA73F59E974E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43F713E7-8651-4792-8A64-5EA67539A1DC}">
      <dgm:prSet custT="1"/>
      <dgm:spPr/>
      <dgm:t>
        <a:bodyPr/>
        <a:lstStyle/>
        <a:p>
          <a:pPr rtl="0"/>
          <a:r>
            <a:rPr lang="it-IT" sz="1500" dirty="0" smtClean="0"/>
            <a:t>Rete EURES </a:t>
          </a:r>
          <a:r>
            <a:rPr lang="it-IT" sz="1500" dirty="0" err="1" smtClean="0"/>
            <a:t>eu</a:t>
          </a:r>
          <a:r>
            <a:rPr lang="it-IT" sz="1500" dirty="0" smtClean="0"/>
            <a:t>/</a:t>
          </a:r>
          <a:r>
            <a:rPr lang="it-IT" sz="1500" dirty="0" err="1" smtClean="0"/>
            <a:t>it</a:t>
          </a:r>
          <a:r>
            <a:rPr lang="it-IT" sz="1500" dirty="0" smtClean="0"/>
            <a:t> e partner progetto </a:t>
          </a:r>
          <a:endParaRPr lang="it-IT" sz="1500" dirty="0"/>
        </a:p>
      </dgm:t>
    </dgm:pt>
    <dgm:pt modelId="{7C8CA114-219D-4E23-80DA-5E5EB1549942}" type="parTrans" cxnId="{AF10DFA9-1032-4C09-89B2-9DC18368A6A9}">
      <dgm:prSet/>
      <dgm:spPr/>
      <dgm:t>
        <a:bodyPr/>
        <a:lstStyle/>
        <a:p>
          <a:endParaRPr lang="it-IT" sz="1500"/>
        </a:p>
      </dgm:t>
    </dgm:pt>
    <dgm:pt modelId="{FC1894A3-5B12-4736-88EB-5489852D1587}" type="sibTrans" cxnId="{AF10DFA9-1032-4C09-89B2-9DC18368A6A9}">
      <dgm:prSet/>
      <dgm:spPr/>
      <dgm:t>
        <a:bodyPr/>
        <a:lstStyle/>
        <a:p>
          <a:endParaRPr lang="it-IT" sz="1500"/>
        </a:p>
      </dgm:t>
    </dgm:pt>
    <dgm:pt modelId="{4D235383-B045-46DD-81BF-32BFC46EA917}" type="pres">
      <dgm:prSet presAssocID="{6F9CB4EF-5DE7-4013-8948-BA73F59E97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BF9084D-0490-4849-B759-97D4F9748CC7}" type="pres">
      <dgm:prSet presAssocID="{43F713E7-8651-4792-8A64-5EA67539A1DC}" presName="horFlow" presStyleCnt="0"/>
      <dgm:spPr/>
      <dgm:t>
        <a:bodyPr/>
        <a:lstStyle/>
        <a:p>
          <a:endParaRPr lang="it-IT"/>
        </a:p>
      </dgm:t>
    </dgm:pt>
    <dgm:pt modelId="{CE461CBB-E05D-47B2-BB26-AABFD37D6F7C}" type="pres">
      <dgm:prSet presAssocID="{43F713E7-8651-4792-8A64-5EA67539A1DC}" presName="bigChev" presStyleLbl="node1" presStyleIdx="0" presStyleCnt="1" custScaleX="127522" custScaleY="86138"/>
      <dgm:spPr/>
      <dgm:t>
        <a:bodyPr/>
        <a:lstStyle/>
        <a:p>
          <a:endParaRPr lang="it-IT"/>
        </a:p>
      </dgm:t>
    </dgm:pt>
  </dgm:ptLst>
  <dgm:cxnLst>
    <dgm:cxn modelId="{AF10DFA9-1032-4C09-89B2-9DC18368A6A9}" srcId="{6F9CB4EF-5DE7-4013-8948-BA73F59E974E}" destId="{43F713E7-8651-4792-8A64-5EA67539A1DC}" srcOrd="0" destOrd="0" parTransId="{7C8CA114-219D-4E23-80DA-5E5EB1549942}" sibTransId="{FC1894A3-5B12-4736-88EB-5489852D1587}"/>
    <dgm:cxn modelId="{8A106A53-1707-4015-B430-18C9FE8BBB91}" type="presOf" srcId="{43F713E7-8651-4792-8A64-5EA67539A1DC}" destId="{CE461CBB-E05D-47B2-BB26-AABFD37D6F7C}" srcOrd="0" destOrd="0" presId="urn:microsoft.com/office/officeart/2005/8/layout/lProcess3"/>
    <dgm:cxn modelId="{955E5ED9-D3E7-4AAE-A65D-37A2ED71E80A}" type="presOf" srcId="{6F9CB4EF-5DE7-4013-8948-BA73F59E974E}" destId="{4D235383-B045-46DD-81BF-32BFC46EA917}" srcOrd="0" destOrd="0" presId="urn:microsoft.com/office/officeart/2005/8/layout/lProcess3"/>
    <dgm:cxn modelId="{019FB09A-4D02-44F5-8E50-421D73C54CFD}" type="presParOf" srcId="{4D235383-B045-46DD-81BF-32BFC46EA917}" destId="{ABF9084D-0490-4849-B759-97D4F9748CC7}" srcOrd="0" destOrd="0" presId="urn:microsoft.com/office/officeart/2005/8/layout/lProcess3"/>
    <dgm:cxn modelId="{255E3D4F-2178-465F-B84B-C7265CDADC40}" type="presParOf" srcId="{ABF9084D-0490-4849-B759-97D4F9748CC7}" destId="{CE461CBB-E05D-47B2-BB26-AABFD37D6F7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0033C-4F38-894E-B0E0-12022EA0004E}" type="datetimeFigureOut">
              <a:rPr lang="it-IT" smtClean="0"/>
              <a:pPr/>
              <a:t>09/05/2018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7792D-A134-F745-B8DE-0CDC18E41AF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571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05DA9-4F0D-4444-89CD-2B5DE438FAA2}" type="datetimeFigureOut">
              <a:rPr lang="it-IT" smtClean="0"/>
              <a:pPr/>
              <a:t>09/05/2018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DCF71-62CE-5141-8894-29B136BCFB3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609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24C632-C02B-E644-AF77-1C0B7CD7BFB3}" type="slidenum">
              <a:rPr lang="it-IT">
                <a:latin typeface="Calibri" charset="0"/>
              </a:rPr>
              <a:pPr/>
              <a:t>31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3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959D704-8547-BF4D-86C9-6FC1C7BD411F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26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24A975-D123-B842-97C0-090D63CD93B9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0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6BA9E1B-8F72-DA45-A861-C2246E55CD5C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00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51CE9C6-6F4F-8B41-AA1D-5BCF032F8400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10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4490198-936B-8D48-8594-6978905476DA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02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CB78DA8-90B4-5B48-9918-84467C0463A6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35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8EEC66D-A854-4D4F-9EE1-839E967DF2D4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20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42E0A0C-3A86-794F-83E8-4EAAEEB59A78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56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144A4E2-462B-5C47-90F3-ABF8C0922A4E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31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E9B60F2-E737-6F46-9E2C-F6308E2FD462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66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BE62770-8576-BC48-9548-3DB4DF6C99B2}" type="datetime1">
              <a:rPr lang="en-US" smtClean="0"/>
              <a:pPr/>
              <a:t>5/9/2018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64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54378" y="4767264"/>
            <a:ext cx="5324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64284-6A65-8147-8A5F-DD4F8F5F41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1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6.wdp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microsoft.com/office/2007/relationships/hdphoto" Target="../media/hdphoto14.wdp"/><Relationship Id="rId5" Type="http://schemas.openxmlformats.org/officeDocument/2006/relationships/image" Target="../media/image42.png"/><Relationship Id="rId10" Type="http://schemas.openxmlformats.org/officeDocument/2006/relationships/image" Target="../media/image2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/>
          <p:cNvSpPr txBox="1"/>
          <p:nvPr/>
        </p:nvSpPr>
        <p:spPr>
          <a:xfrm>
            <a:off x="1188759" y="1530495"/>
            <a:ext cx="672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1A3A80"/>
                </a:solidFill>
              </a:rPr>
              <a:t>Il </a:t>
            </a:r>
            <a:r>
              <a:rPr lang="it-IT" sz="2800" b="1" dirty="0" smtClean="0">
                <a:solidFill>
                  <a:srgbClr val="1A3A80"/>
                </a:solidFill>
              </a:rPr>
              <a:t>progetto </a:t>
            </a:r>
            <a:r>
              <a:rPr lang="it-IT" sz="2800" b="1" dirty="0" err="1">
                <a:solidFill>
                  <a:srgbClr val="1A3A80"/>
                </a:solidFill>
              </a:rPr>
              <a:t>YfEj</a:t>
            </a:r>
            <a:r>
              <a:rPr lang="it-IT" sz="2800" b="1" dirty="0">
                <a:solidFill>
                  <a:srgbClr val="1A3A80"/>
                </a:solidFill>
              </a:rPr>
              <a:t> 5.0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-861" y="4008424"/>
            <a:ext cx="9143999" cy="1061858"/>
          </a:xfrm>
          <a:prstGeom prst="rect">
            <a:avLst/>
          </a:prstGeom>
          <a:solidFill>
            <a:srgbClr val="F2C1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/>
          <a:srcRect l="42427" t="14627"/>
          <a:stretch/>
        </p:blipFill>
        <p:spPr>
          <a:xfrm>
            <a:off x="3512386" y="151472"/>
            <a:ext cx="5264496" cy="1009002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588521" y="3165502"/>
            <a:ext cx="792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1A3A80"/>
                </a:solidFill>
              </a:rPr>
              <a:t>2/02/2017 – 1/02/2019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580" y="5068450"/>
            <a:ext cx="9144001" cy="90000"/>
          </a:xfrm>
          <a:prstGeom prst="rect">
            <a:avLst/>
          </a:prstGeom>
          <a:solidFill>
            <a:srgbClr val="87B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48" name="Gruppo 47"/>
          <p:cNvGrpSpPr/>
          <p:nvPr/>
        </p:nvGrpSpPr>
        <p:grpSpPr>
          <a:xfrm>
            <a:off x="3438057" y="2717800"/>
            <a:ext cx="2230460" cy="152400"/>
            <a:chOff x="2413911" y="3041391"/>
            <a:chExt cx="2230460" cy="152400"/>
          </a:xfrm>
        </p:grpSpPr>
        <p:cxnSp>
          <p:nvCxnSpPr>
            <p:cNvPr id="45" name="Connettore 1 44"/>
            <p:cNvCxnSpPr/>
            <p:nvPr/>
          </p:nvCxnSpPr>
          <p:spPr>
            <a:xfrm>
              <a:off x="2413911" y="3117591"/>
              <a:ext cx="986555" cy="0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>
              <a:off x="3657816" y="3123034"/>
              <a:ext cx="986555" cy="0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ttangolo 46"/>
            <p:cNvSpPr/>
            <p:nvPr/>
          </p:nvSpPr>
          <p:spPr>
            <a:xfrm flipV="1">
              <a:off x="3452944" y="3041391"/>
              <a:ext cx="152824" cy="152400"/>
            </a:xfrm>
            <a:prstGeom prst="rect">
              <a:avLst/>
            </a:prstGeom>
            <a:solidFill>
              <a:srgbClr val="F08125">
                <a:alpha val="6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1A3A80"/>
                </a:solidFill>
              </a:endParaRPr>
            </a:p>
          </p:txBody>
        </p:sp>
      </p:grp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125987" y="3993331"/>
            <a:ext cx="69881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it-IT" sz="2000" dirty="0" smtClean="0">
                <a:solidFill>
                  <a:srgbClr val="1A3A80"/>
                </a:solidFill>
              </a:rPr>
              <a:t>Alessandra </a:t>
            </a:r>
            <a:r>
              <a:rPr lang="it-IT" sz="2000" dirty="0" err="1" smtClean="0">
                <a:solidFill>
                  <a:srgbClr val="1A3A80"/>
                </a:solidFill>
              </a:rPr>
              <a:t>Cerioni</a:t>
            </a:r>
            <a:endParaRPr lang="it-IT" sz="2000" dirty="0" smtClean="0">
              <a:solidFill>
                <a:srgbClr val="1A3A80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it-IT" sz="2000" i="1" dirty="0" smtClean="0">
                <a:solidFill>
                  <a:srgbClr val="1A3A80"/>
                </a:solidFill>
              </a:rPr>
              <a:t>EURES </a:t>
            </a:r>
            <a:r>
              <a:rPr lang="it-IT" sz="2000" i="1" dirty="0" err="1" smtClean="0">
                <a:solidFill>
                  <a:srgbClr val="1A3A80"/>
                </a:solidFill>
              </a:rPr>
              <a:t>Italy</a:t>
            </a:r>
            <a:endParaRPr lang="it-IT" sz="1600" i="1" dirty="0" smtClean="0">
              <a:solidFill>
                <a:srgbClr val="1A3A80"/>
              </a:solidFill>
            </a:endParaRPr>
          </a:p>
          <a:p>
            <a:pPr algn="ctr" eaLnBrk="1" hangingPunct="1">
              <a:spcAft>
                <a:spcPts val="1800"/>
              </a:spcAft>
            </a:pPr>
            <a:r>
              <a:rPr lang="it-IT" sz="1600" i="1" dirty="0">
                <a:solidFill>
                  <a:srgbClr val="1A3A80"/>
                </a:solidFill>
              </a:rPr>
              <a:t/>
            </a:r>
            <a:br>
              <a:rPr lang="it-IT" sz="1600" i="1" dirty="0">
                <a:solidFill>
                  <a:srgbClr val="1A3A80"/>
                </a:solidFill>
              </a:rPr>
            </a:br>
            <a:endParaRPr lang="it-IT" sz="1600" i="1" dirty="0">
              <a:solidFill>
                <a:srgbClr val="1A3A8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02" y="244406"/>
            <a:ext cx="1947615" cy="116713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88521" y="2053715"/>
            <a:ext cx="792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1A3A80"/>
                </a:solidFill>
              </a:rPr>
              <a:t>Targeted mobility scheme - Your first EURES job</a:t>
            </a:r>
          </a:p>
        </p:txBody>
      </p:sp>
    </p:spTree>
    <p:extLst>
      <p:ext uri="{BB962C8B-B14F-4D97-AF65-F5344CB8AC3E}">
        <p14:creationId xmlns:p14="http://schemas.microsoft.com/office/powerpoint/2010/main" val="298634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" y="-60476"/>
            <a:ext cx="3749524" cy="5218927"/>
          </a:xfrm>
          <a:prstGeom prst="rect">
            <a:avLst/>
          </a:prstGeom>
          <a:solidFill>
            <a:srgbClr val="F2C12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glia singolo angolo rettangolo 6"/>
          <p:cNvSpPr/>
          <p:nvPr/>
        </p:nvSpPr>
        <p:spPr>
          <a:xfrm>
            <a:off x="298744" y="88904"/>
            <a:ext cx="4309543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16929" y="93101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chemeClr val="accent1">
                    <a:lumMod val="75000"/>
                  </a:schemeClr>
                </a:solidFill>
              </a:rPr>
              <a:t>Le organizzazioni coinvolte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01589" y="1452702"/>
            <a:ext cx="3447936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F5494"/>
              </a:buClr>
            </a:pPr>
            <a:r>
              <a:rPr lang="it-IT" sz="1500" b="1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Co-</a:t>
            </a:r>
            <a:r>
              <a:rPr lang="it-IT" sz="1500" b="1" i="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applicants</a:t>
            </a:r>
            <a:endParaRPr lang="it-IT" sz="1500" b="1" i="1" dirty="0">
              <a:solidFill>
                <a:schemeClr val="accent1">
                  <a:lumMod val="75000"/>
                </a:schemeClr>
              </a:solidFill>
              <a:latin typeface="Calibri"/>
              <a:ea typeface="MS PGothic" charset="0"/>
              <a:cs typeface="Calibri"/>
            </a:endParaRPr>
          </a:p>
          <a:p>
            <a:pPr>
              <a:buClr>
                <a:srgbClr val="0F5494"/>
              </a:buClr>
            </a:pPr>
            <a:endParaRPr lang="it-IT" sz="1500" b="1" dirty="0">
              <a:solidFill>
                <a:schemeClr val="accent1">
                  <a:lumMod val="75000"/>
                </a:schemeClr>
              </a:solidFill>
              <a:latin typeface="Calibri"/>
              <a:ea typeface="MS PGothic" charset="0"/>
              <a:cs typeface="Calibri"/>
            </a:endParaRPr>
          </a:p>
          <a:p>
            <a:pPr>
              <a:lnSpc>
                <a:spcPct val="114000"/>
              </a:lnSpc>
              <a:buClr>
                <a:srgbClr val="0F5494"/>
              </a:buClr>
            </a:pPr>
            <a:r>
              <a:rPr lang="it-IT" sz="1500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*EURES NCO Bulgaria </a:t>
            </a:r>
            <a:r>
              <a:rPr lang="it-IT" sz="15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*EURES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 NCO Cyprus *EURES NCO </a:t>
            </a:r>
            <a:r>
              <a:rPr lang="it-IT" sz="15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Croatia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 </a:t>
            </a:r>
            <a:r>
              <a:rPr lang="it-IT" sz="15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*EURES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 NCO Portugal *EURES NCO Romania *EURES NCO </a:t>
            </a:r>
            <a:r>
              <a:rPr lang="it-IT" sz="15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Spain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 *Città metropolitana di Roma Capitale (IT) *DIAN (GR) </a:t>
            </a:r>
            <a:r>
              <a:rPr lang="it-IT" sz="15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*FutureLearn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 LTD (UK) *Sapienza Università di Roma (IT)</a:t>
            </a:r>
          </a:p>
          <a:p>
            <a:pPr>
              <a:buClr>
                <a:srgbClr val="0F5494"/>
              </a:buClr>
            </a:pPr>
            <a:endParaRPr lang="it-IT" sz="1500" dirty="0">
              <a:solidFill>
                <a:schemeClr val="accent1">
                  <a:lumMod val="75000"/>
                </a:schemeClr>
              </a:solidFill>
              <a:latin typeface="Calibri"/>
              <a:ea typeface="MS PGothic" charset="0"/>
              <a:cs typeface="Calibri"/>
            </a:endParaRPr>
          </a:p>
          <a:p>
            <a:pPr>
              <a:buClr>
                <a:srgbClr val="0F5494"/>
              </a:buClr>
            </a:pPr>
            <a:r>
              <a:rPr lang="it-IT" sz="1500" b="1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Affiliati</a:t>
            </a:r>
          </a:p>
          <a:p>
            <a:pPr>
              <a:buClr>
                <a:srgbClr val="0F5494"/>
              </a:buClr>
            </a:pPr>
            <a:r>
              <a:rPr lang="it-IT" sz="1500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*ANPAL Servizi </a:t>
            </a:r>
            <a:r>
              <a:rPr lang="it-IT" sz="15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SpA</a:t>
            </a:r>
            <a:r>
              <a:rPr lang="it-IT" sz="1500" dirty="0">
                <a:solidFill>
                  <a:schemeClr val="accent1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 *Capitale Lavoro</a:t>
            </a:r>
            <a:endParaRPr lang="it-IT" sz="15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10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87B3D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ttangolo 21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CasellaDiTesto 65"/>
          <p:cNvSpPr txBox="1">
            <a:spLocks noChangeArrowheads="1"/>
          </p:cNvSpPr>
          <p:nvPr/>
        </p:nvSpPr>
        <p:spPr bwMode="auto">
          <a:xfrm>
            <a:off x="363538" y="801873"/>
            <a:ext cx="3149600" cy="523220"/>
          </a:xfrm>
          <a:prstGeom prst="rect">
            <a:avLst/>
          </a:prstGeom>
          <a:solidFill>
            <a:srgbClr val="F08125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i="1">
                <a:solidFill>
                  <a:schemeClr val="bg1"/>
                </a:solidFill>
                <a:latin typeface="Tahoma" charset="0"/>
                <a:ea typeface="MS PGothic" charset="0"/>
                <a:cs typeface="Tahoma" charset="0"/>
              </a:rPr>
              <a:t>Lead Applicant</a:t>
            </a:r>
          </a:p>
          <a:p>
            <a:pPr eaLnBrk="1" hangingPunct="1"/>
            <a:r>
              <a:rPr lang="it-IT" sz="1400">
                <a:solidFill>
                  <a:schemeClr val="bg1"/>
                </a:solidFill>
                <a:latin typeface="Tahoma" charset="0"/>
                <a:ea typeface="MS PGothic" charset="0"/>
                <a:cs typeface="Tahoma" charset="0"/>
              </a:rPr>
              <a:t>EURES NCO – Italy</a:t>
            </a:r>
          </a:p>
        </p:txBody>
      </p:sp>
      <p:sp>
        <p:nvSpPr>
          <p:cNvPr id="28" name="CasellaDiTesto 65"/>
          <p:cNvSpPr txBox="1">
            <a:spLocks noChangeArrowheads="1"/>
          </p:cNvSpPr>
          <p:nvPr/>
        </p:nvSpPr>
        <p:spPr bwMode="auto">
          <a:xfrm>
            <a:off x="3981450" y="1168742"/>
            <a:ext cx="4958981" cy="35480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4000"/>
              </a:lnSpc>
              <a:buClr>
                <a:srgbClr val="0F5494"/>
              </a:buClr>
            </a:pPr>
            <a:r>
              <a:rPr lang="it-IT" sz="1500" b="1" i="1" dirty="0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Associati</a:t>
            </a:r>
          </a:p>
          <a:p>
            <a:pPr marL="0" indent="0" eaLnBrk="1" hangingPunct="1">
              <a:lnSpc>
                <a:spcPct val="114000"/>
              </a:lnSpc>
              <a:buClr>
                <a:srgbClr val="0F5494"/>
              </a:buClr>
            </a:pPr>
            <a:endParaRPr lang="it-IT" sz="1400" b="1" dirty="0">
              <a:solidFill>
                <a:srgbClr val="376092"/>
              </a:solidFill>
              <a:latin typeface="Calibri"/>
              <a:ea typeface="MS PGothic" charset="0"/>
              <a:cs typeface="Calibri"/>
            </a:endParaRPr>
          </a:p>
          <a:p>
            <a:pPr marL="0" indent="0" eaLnBrk="1" hangingPunct="1">
              <a:lnSpc>
                <a:spcPct val="114000"/>
              </a:lnSpc>
              <a:buClr>
                <a:srgbClr val="0F5494"/>
              </a:buClr>
            </a:pPr>
            <a:r>
              <a:rPr lang="it-IT" sz="1400" dirty="0" err="1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*EURES</a:t>
            </a:r>
            <a:r>
              <a:rPr lang="it-IT" sz="1400" dirty="0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 NCO Germania *EURES NCO Slovenia *VLC (PL) *ETUC (EU) </a:t>
            </a:r>
            <a:r>
              <a:rPr lang="it-IT" sz="1400" dirty="0" err="1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*Eurodesk</a:t>
            </a:r>
            <a:r>
              <a:rPr lang="it-IT" sz="1400" dirty="0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 (IT) *Università degli Studi del Molise </a:t>
            </a:r>
            <a:r>
              <a:rPr lang="it-IT" sz="1400" dirty="0" err="1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*Unioncamere</a:t>
            </a:r>
            <a:r>
              <a:rPr lang="it-IT" sz="1400" dirty="0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 (IT) *ADAPT (IT) - PES-EURES IT: </a:t>
            </a:r>
            <a:r>
              <a:rPr lang="it-IT" sz="1400" dirty="0" err="1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*Agenzia</a:t>
            </a:r>
            <a:r>
              <a:rPr lang="it-IT" sz="1400" dirty="0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 Emilia-Romagna Lavoro *Agenzia Regionale Molise Lavoro *Regione Toscana *Regione del Veneto *Regione Lazio </a:t>
            </a:r>
            <a:r>
              <a:rPr lang="it-IT" sz="1400" dirty="0" err="1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*Regione</a:t>
            </a:r>
            <a:r>
              <a:rPr lang="it-IT" sz="1400" dirty="0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  Autonoma Valle d'Aosta *Regione Piemonte *Agenzia Piemonte Lavoro *Regione Umbria *Regione Calabria *Regione Sicilia *Regione Autonoma Friuli-Venezia Giulia *Regione Marche *Provincia di Lecce *Città Metropolitana di Genova *Ente di Area Vasta di Treviso *Agenzia del Lavoro di Trento *AFOL Milano *Città Metropolitana di Venezia </a:t>
            </a:r>
            <a:r>
              <a:rPr lang="it-IT" sz="1400" dirty="0" err="1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*AFOL</a:t>
            </a:r>
            <a:r>
              <a:rPr lang="it-IT" sz="1400" dirty="0">
                <a:solidFill>
                  <a:srgbClr val="376092"/>
                </a:solidFill>
                <a:latin typeface="Calibri"/>
                <a:ea typeface="MS PGothic" charset="0"/>
                <a:cs typeface="Calibri"/>
              </a:rPr>
              <a:t> Monza e Brianza *Provincia di Benevento *Provincia di Teramo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1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" y="-60476"/>
            <a:ext cx="4608285" cy="5218927"/>
          </a:xfrm>
          <a:prstGeom prst="rect">
            <a:avLst/>
          </a:prstGeom>
          <a:solidFill>
            <a:srgbClr val="F2C12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glia singolo angolo rettangolo 6"/>
          <p:cNvSpPr/>
          <p:nvPr/>
        </p:nvSpPr>
        <p:spPr>
          <a:xfrm>
            <a:off x="298744" y="88904"/>
            <a:ext cx="4770789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16928" y="93101"/>
            <a:ext cx="517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Chi può partecipare al progetto?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11</a:t>
            </a:fld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ttangolo 21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4717525" y="759876"/>
            <a:ext cx="45958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rgbClr val="008000"/>
                </a:solidFill>
                <a:latin typeface="Calibri"/>
                <a:ea typeface="MS PGothic" charset="0"/>
                <a:cs typeface="Calibri"/>
              </a:rPr>
              <a:t>         Datori di lavoro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2" y="770202"/>
            <a:ext cx="45958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MS PGothic" pitchFamily="34" charset="-128"/>
                <a:cs typeface="Calibri"/>
              </a:rPr>
              <a:t>        Giovani</a:t>
            </a:r>
          </a:p>
        </p:txBody>
      </p:sp>
      <p:sp>
        <p:nvSpPr>
          <p:cNvPr id="31" name="CasellaDiTesto 65"/>
          <p:cNvSpPr txBox="1">
            <a:spLocks noChangeArrowheads="1"/>
          </p:cNvSpPr>
          <p:nvPr/>
        </p:nvSpPr>
        <p:spPr bwMode="auto">
          <a:xfrm>
            <a:off x="327927" y="1645296"/>
            <a:ext cx="4220263" cy="31700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it-IT" sz="2000" b="1" dirty="0">
                <a:solidFill>
                  <a:srgbClr val="1A3A80"/>
                </a:solidFill>
                <a:latin typeface="Calibri"/>
                <a:cs typeface="Calibri"/>
              </a:rPr>
              <a:t>18-35 anni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defRPr/>
            </a:pPr>
            <a:endParaRPr lang="it-IT" sz="1800" dirty="0">
              <a:solidFill>
                <a:srgbClr val="1A3A80"/>
              </a:solidFill>
              <a:latin typeface="Calibri"/>
              <a:cs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it-IT" sz="1800" dirty="0">
                <a:solidFill>
                  <a:srgbClr val="1A3A80"/>
                </a:solidFill>
                <a:latin typeface="Calibri"/>
                <a:cs typeface="Calibri"/>
              </a:rPr>
              <a:t>Cittadini dei 28 paesi EU + Norvegia e Islanda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endParaRPr lang="it-IT" sz="1800" dirty="0">
              <a:solidFill>
                <a:srgbClr val="1A3A80"/>
              </a:solidFill>
              <a:latin typeface="Calibri"/>
              <a:cs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it-IT" sz="1800" dirty="0">
                <a:solidFill>
                  <a:srgbClr val="1A3A80"/>
                </a:solidFill>
                <a:latin typeface="Calibri"/>
                <a:cs typeface="Calibri"/>
              </a:rPr>
              <a:t>Residenti in uno dei 28 paesi EU + Norvegia e Islanda</a:t>
            </a:r>
            <a:br>
              <a:rPr lang="it-IT" sz="1800" dirty="0">
                <a:solidFill>
                  <a:srgbClr val="1A3A80"/>
                </a:solidFill>
                <a:latin typeface="Calibri"/>
                <a:cs typeface="Calibri"/>
              </a:rPr>
            </a:br>
            <a:endParaRPr lang="it-IT" sz="1800" dirty="0">
              <a:solidFill>
                <a:srgbClr val="1A3A80"/>
              </a:solidFill>
              <a:latin typeface="Calibri"/>
              <a:cs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it-IT" sz="1800" dirty="0">
                <a:solidFill>
                  <a:srgbClr val="1A3A80"/>
                </a:solidFill>
                <a:latin typeface="Calibri"/>
                <a:cs typeface="Calibri"/>
              </a:rPr>
              <a:t>Interessati a trasferirsi in un altro paese per un lavoro o un tirocinio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endParaRPr lang="it-IT" sz="1800" dirty="0">
              <a:solidFill>
                <a:srgbClr val="1A3A80"/>
              </a:solidFill>
              <a:latin typeface="Calibri"/>
              <a:cs typeface="Calibri"/>
            </a:endParaRPr>
          </a:p>
        </p:txBody>
      </p:sp>
      <p:sp>
        <p:nvSpPr>
          <p:cNvPr id="32" name="CasellaDiTesto 65"/>
          <p:cNvSpPr txBox="1">
            <a:spLocks noChangeArrowheads="1"/>
          </p:cNvSpPr>
          <p:nvPr/>
        </p:nvSpPr>
        <p:spPr bwMode="auto">
          <a:xfrm>
            <a:off x="4724400" y="1663675"/>
            <a:ext cx="4419600" cy="175432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it-IT" sz="1800" dirty="0">
                <a:solidFill>
                  <a:srgbClr val="1A3A80"/>
                </a:solidFill>
                <a:latin typeface="Calibri"/>
                <a:cs typeface="Calibri"/>
              </a:rPr>
              <a:t>Con sede legale in uno dei 28 paesi EU + Norvegia e Islanda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endParaRPr lang="it-IT" sz="1800" dirty="0">
              <a:solidFill>
                <a:srgbClr val="1A3A80"/>
              </a:solidFill>
              <a:latin typeface="Calibri"/>
              <a:cs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r>
              <a:rPr lang="it-IT" sz="1800" dirty="0">
                <a:solidFill>
                  <a:srgbClr val="1A3A80"/>
                </a:solidFill>
                <a:latin typeface="Calibri"/>
                <a:cs typeface="Calibri"/>
              </a:rPr>
              <a:t>In regola con la normativa nazionale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buFont typeface="Wingdings" charset="2"/>
              <a:buChar char="§"/>
              <a:defRPr/>
            </a:pPr>
            <a:endParaRPr lang="it-IT" sz="1800" dirty="0">
              <a:solidFill>
                <a:srgbClr val="1A3A80"/>
              </a:solidFill>
              <a:latin typeface="Calibri"/>
              <a:cs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F5494"/>
              </a:buClr>
              <a:defRPr/>
            </a:pPr>
            <a:r>
              <a:rPr lang="it-IT" sz="1800" i="1" dirty="0">
                <a:solidFill>
                  <a:srgbClr val="1A3A80"/>
                </a:solidFill>
                <a:latin typeface="Calibri"/>
                <a:cs typeface="Calibri"/>
              </a:rPr>
              <a:t>    ... focus su PMI</a:t>
            </a:r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87B3DD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354676" y="702269"/>
            <a:ext cx="1494674" cy="968861"/>
            <a:chOff x="354676" y="702269"/>
            <a:chExt cx="1494674" cy="968861"/>
          </a:xfrm>
        </p:grpSpPr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34" name="Immagin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uppo 1"/>
          <p:cNvGrpSpPr/>
          <p:nvPr/>
        </p:nvGrpSpPr>
        <p:grpSpPr>
          <a:xfrm>
            <a:off x="4422177" y="605938"/>
            <a:ext cx="1715225" cy="1083936"/>
            <a:chOff x="4422177" y="605938"/>
            <a:chExt cx="1715225" cy="1083936"/>
          </a:xfrm>
        </p:grpSpPr>
        <p:pic>
          <p:nvPicPr>
            <p:cNvPr id="1026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6970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1" y="88904"/>
            <a:ext cx="5406321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517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Settori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prioritari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/>
              <a:pPr algn="ctr"/>
              <a:t>12</a:t>
            </a:fld>
            <a:endParaRPr lang="en-GB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177136" y="1905077"/>
            <a:ext cx="3662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en-GB" sz="1400" b="1" dirty="0" smtClean="0">
                <a:solidFill>
                  <a:srgbClr val="E2007A"/>
                </a:solidFill>
                <a:latin typeface="Calibri"/>
                <a:ea typeface="Calibri" pitchFamily="34" charset="0"/>
                <a:cs typeface="Calibri"/>
              </a:rPr>
              <a:t>Health</a:t>
            </a:r>
          </a:p>
          <a:p>
            <a:pPr algn="ctr">
              <a:buClr>
                <a:schemeClr val="tx2"/>
              </a:buClr>
              <a:defRPr/>
            </a:pPr>
            <a:r>
              <a:rPr lang="en-GB" sz="1400" dirty="0" smtClean="0">
                <a:solidFill>
                  <a:srgbClr val="1A3A80"/>
                </a:solidFill>
                <a:latin typeface="Calibri"/>
                <a:ea typeface="Calibri" pitchFamily="34" charset="0"/>
                <a:cs typeface="Calibri"/>
              </a:rPr>
              <a:t>(doctors, nurses, health assistants)</a:t>
            </a:r>
            <a:endParaRPr lang="it-IT" sz="1400" b="1" dirty="0">
              <a:solidFill>
                <a:srgbClr val="1A3A80"/>
              </a:solidFill>
              <a:latin typeface="Calibri"/>
              <a:cs typeface="Calibri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sp>
        <p:nvSpPr>
          <p:cNvPr id="3" name="AutoShape 6" descr="Risultati immagini per health s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86" y="927875"/>
            <a:ext cx="1409551" cy="9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96170" y="3749360"/>
            <a:ext cx="2958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Clr>
                <a:schemeClr val="tx2"/>
              </a:buClr>
              <a:defRPr/>
            </a:pPr>
            <a:r>
              <a:rPr lang="en-GB" sz="1400" b="1" dirty="0">
                <a:solidFill>
                  <a:srgbClr val="E2007A"/>
                </a:solidFill>
                <a:latin typeface="Calibri"/>
                <a:ea typeface="Calibri" pitchFamily="34" charset="0"/>
                <a:cs typeface="Calibri"/>
              </a:rPr>
              <a:t>Engineering</a:t>
            </a:r>
          </a:p>
          <a:p>
            <a:pPr algn="ctr">
              <a:buClr>
                <a:schemeClr val="tx2"/>
              </a:buClr>
              <a:defRPr/>
            </a:pPr>
            <a:r>
              <a:rPr lang="en-GB" sz="1400" b="1" dirty="0" smtClean="0">
                <a:solidFill>
                  <a:srgbClr val="1A3A80"/>
                </a:solidFill>
                <a:latin typeface="Calibri"/>
                <a:ea typeface="Calibri" pitchFamily="34" charset="0"/>
                <a:cs typeface="Calibri"/>
              </a:rPr>
              <a:t> </a:t>
            </a:r>
            <a:r>
              <a:rPr lang="en-GB" sz="1400" dirty="0" smtClean="0">
                <a:solidFill>
                  <a:srgbClr val="1A3A80"/>
                </a:solidFill>
                <a:latin typeface="Calibri"/>
                <a:ea typeface="Calibri" pitchFamily="34" charset="0"/>
                <a:cs typeface="Calibri"/>
              </a:rPr>
              <a:t>(</a:t>
            </a:r>
            <a:r>
              <a:rPr lang="en-GB" sz="1400" dirty="0">
                <a:solidFill>
                  <a:srgbClr val="1A3A80"/>
                </a:solidFill>
                <a:latin typeface="Calibri"/>
                <a:ea typeface="Calibri" pitchFamily="34" charset="0"/>
                <a:cs typeface="Calibri"/>
              </a:rPr>
              <a:t>different</a:t>
            </a:r>
            <a:r>
              <a:rPr lang="en-GB" sz="1400" dirty="0" smtClean="0">
                <a:solidFill>
                  <a:srgbClr val="1A3A80"/>
                </a:solidFill>
                <a:latin typeface="Calibri"/>
                <a:ea typeface="Calibri" pitchFamily="34" charset="0"/>
                <a:cs typeface="Calibri"/>
              </a:rPr>
              <a:t> sector/profiles)</a:t>
            </a:r>
            <a:endParaRPr lang="it-IT" sz="1400" b="1" dirty="0">
              <a:solidFill>
                <a:srgbClr val="1A3A80"/>
              </a:solidFill>
              <a:latin typeface="Calibri"/>
              <a:cs typeface="Calibri"/>
            </a:endParaRPr>
          </a:p>
        </p:txBody>
      </p:sp>
      <p:pic>
        <p:nvPicPr>
          <p:cNvPr id="1033" name="Picture 9" descr="Risultati immagini per engineer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87"/>
          <a:stretch/>
        </p:blipFill>
        <p:spPr bwMode="auto">
          <a:xfrm>
            <a:off x="1177136" y="2505928"/>
            <a:ext cx="1099516" cy="11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289399" y="3872469"/>
            <a:ext cx="2301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E2007A"/>
                </a:solidFill>
                <a:latin typeface="Calibri"/>
                <a:ea typeface="Calibri" pitchFamily="34" charset="0"/>
                <a:cs typeface="Calibri"/>
              </a:rPr>
              <a:t>T</a:t>
            </a:r>
            <a:r>
              <a:rPr lang="en-US" sz="1400" b="1" dirty="0" smtClean="0">
                <a:solidFill>
                  <a:srgbClr val="E2007A"/>
                </a:solidFill>
                <a:latin typeface="Calibri"/>
                <a:ea typeface="Calibri" pitchFamily="34" charset="0"/>
                <a:cs typeface="Calibri"/>
              </a:rPr>
              <a:t>ourism and related services</a:t>
            </a:r>
            <a:endParaRPr lang="en-US" sz="1400" b="1" dirty="0">
              <a:solidFill>
                <a:srgbClr val="E2007A"/>
              </a:solidFill>
              <a:latin typeface="Calibri"/>
              <a:ea typeface="Calibri" pitchFamily="34" charset="0"/>
              <a:cs typeface="Calibri"/>
            </a:endParaRPr>
          </a:p>
        </p:txBody>
      </p:sp>
      <p:sp>
        <p:nvSpPr>
          <p:cNvPr id="5" name="AutoShape 11" descr="Risultati immagini per tourism s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61" y="2521830"/>
            <a:ext cx="1143122" cy="114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90" y="927875"/>
            <a:ext cx="1684137" cy="9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ttangolo 33"/>
          <p:cNvSpPr/>
          <p:nvPr/>
        </p:nvSpPr>
        <p:spPr>
          <a:xfrm>
            <a:off x="5626647" y="2051950"/>
            <a:ext cx="738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E2007A"/>
                </a:solidFill>
                <a:latin typeface="Calibri"/>
                <a:ea typeface="Calibri" pitchFamily="34" charset="0"/>
                <a:cs typeface="Calibri"/>
              </a:rPr>
              <a:t>Logistic</a:t>
            </a:r>
            <a:endParaRPr lang="en-US" sz="1400" b="1" dirty="0">
              <a:solidFill>
                <a:srgbClr val="E2007A"/>
              </a:solidFill>
              <a:latin typeface="Calibri"/>
              <a:ea typeface="Calibri" pitchFamily="34" charset="0"/>
              <a:cs typeface="Calibri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603825" y="4528927"/>
            <a:ext cx="2077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E2007A"/>
                </a:solidFill>
                <a:latin typeface="Calibri"/>
                <a:ea typeface="Calibri" pitchFamily="34" charset="0"/>
                <a:cs typeface="Calibri"/>
              </a:rPr>
              <a:t>Wholesale-customer care</a:t>
            </a:r>
            <a:endParaRPr lang="en-US" sz="1400" b="1" dirty="0">
              <a:solidFill>
                <a:srgbClr val="E2007A"/>
              </a:solidFill>
              <a:latin typeface="Calibri"/>
              <a:ea typeface="Calibri" pitchFamily="34" charset="0"/>
              <a:cs typeface="Calibri"/>
            </a:endParaRPr>
          </a:p>
        </p:txBody>
      </p:sp>
      <p:pic>
        <p:nvPicPr>
          <p:cNvPr id="1040" name="Picture 16" descr="Risultati immagini per Wholesale s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13" y="3474479"/>
            <a:ext cx="1274777" cy="8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Servizi</a:t>
            </a:r>
            <a:endParaRPr lang="it-IT" sz="140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13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-417852" y="504128"/>
            <a:ext cx="822180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200" dirty="0">
                <a:solidFill>
                  <a:srgbClr val="1A3A80"/>
                </a:solidFill>
                <a:latin typeface="Calibri"/>
                <a:cs typeface="Calibri"/>
              </a:rPr>
              <a:t>I servizi per i</a:t>
            </a:r>
            <a:r>
              <a:rPr lang="it-IT" sz="3200" dirty="0">
                <a:solidFill>
                  <a:srgbClr val="095CAD"/>
                </a:solidFill>
                <a:latin typeface="Calibri"/>
                <a:cs typeface="Calibri"/>
              </a:rPr>
              <a:t> </a:t>
            </a:r>
            <a:r>
              <a:rPr lang="it-IT" sz="3200" dirty="0">
                <a:solidFill>
                  <a:srgbClr val="F08125"/>
                </a:solidFill>
                <a:latin typeface="Calibri"/>
                <a:ea typeface="MS PGothic" charset="0"/>
                <a:cs typeface="Calibri"/>
              </a:rPr>
              <a:t>Giovani</a:t>
            </a:r>
            <a:endParaRPr lang="it-IT" sz="3200" dirty="0">
              <a:solidFill>
                <a:srgbClr val="F08125"/>
              </a:solidFill>
              <a:latin typeface="Calibri"/>
              <a:cs typeface="Calibri"/>
            </a:endParaRPr>
          </a:p>
        </p:txBody>
      </p:sp>
      <p:sp>
        <p:nvSpPr>
          <p:cNvPr id="17" name="CasellaDiTesto 65"/>
          <p:cNvSpPr txBox="1">
            <a:spLocks noChangeArrowheads="1"/>
          </p:cNvSpPr>
          <p:nvPr/>
        </p:nvSpPr>
        <p:spPr bwMode="auto">
          <a:xfrm>
            <a:off x="1917960" y="1553069"/>
            <a:ext cx="7020351" cy="31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80000"/>
              </a:lnSpc>
              <a:spcAft>
                <a:spcPts val="1800"/>
              </a:spcAft>
              <a:buClr>
                <a:srgbClr val="F08125"/>
              </a:buClr>
              <a:buFont typeface="Wingdings" charset="2"/>
              <a:buChar char="§"/>
            </a:pP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Accesso alle opportunità di lavoro in Europa</a:t>
            </a:r>
          </a:p>
          <a:p>
            <a:pPr marL="342900" indent="-342900">
              <a:lnSpc>
                <a:spcPct val="80000"/>
              </a:lnSpc>
              <a:spcAft>
                <a:spcPts val="1800"/>
              </a:spcAft>
              <a:buClr>
                <a:srgbClr val="F08125"/>
              </a:buClr>
              <a:buFont typeface="Wingdings" charset="2"/>
              <a:buChar char="§"/>
            </a:pP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Supporto per la registrazione e l’accesso al progetto</a:t>
            </a:r>
          </a:p>
          <a:p>
            <a:pPr marL="342900" indent="-342900">
              <a:lnSpc>
                <a:spcPct val="80000"/>
              </a:lnSpc>
              <a:spcAft>
                <a:spcPts val="1800"/>
              </a:spcAft>
              <a:buClr>
                <a:srgbClr val="F08125"/>
              </a:buClr>
              <a:buFont typeface="Wingdings" charset="2"/>
              <a:buChar char="§"/>
            </a:pP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Giornate e seminari di informazione </a:t>
            </a:r>
          </a:p>
          <a:p>
            <a:pPr marL="342900" indent="-342900">
              <a:lnSpc>
                <a:spcPct val="80000"/>
              </a:lnSpc>
              <a:spcAft>
                <a:spcPts val="1800"/>
              </a:spcAft>
              <a:buClr>
                <a:srgbClr val="F08125"/>
              </a:buClr>
              <a:buFont typeface="Wingdings" charset="2"/>
              <a:buChar char="§"/>
            </a:pP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Consulenza diretta (colloqui/telefono/e-mail)</a:t>
            </a:r>
          </a:p>
          <a:p>
            <a:pPr marL="342900" indent="-342900">
              <a:lnSpc>
                <a:spcPct val="80000"/>
              </a:lnSpc>
              <a:spcAft>
                <a:spcPts val="1800"/>
              </a:spcAft>
              <a:buClr>
                <a:srgbClr val="F08125"/>
              </a:buClr>
              <a:buFont typeface="Wingdings" charset="2"/>
              <a:buChar char="§"/>
            </a:pP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Sessioni formative preparatorie (lingue, redazione del CV, etc.)</a:t>
            </a:r>
          </a:p>
          <a:p>
            <a:pPr marL="342900" indent="-342900">
              <a:lnSpc>
                <a:spcPct val="80000"/>
              </a:lnSpc>
              <a:spcAft>
                <a:spcPts val="1800"/>
              </a:spcAft>
              <a:buClr>
                <a:srgbClr val="F08125"/>
              </a:buClr>
              <a:buFont typeface="Wingdings" charset="2"/>
              <a:buChar char="§"/>
            </a:pP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Career </a:t>
            </a:r>
            <a:r>
              <a:rPr lang="it-IT" sz="1900" dirty="0" err="1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day</a:t>
            </a: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 e sessioni di reclutamento</a:t>
            </a:r>
          </a:p>
          <a:p>
            <a:pPr marL="342900" indent="-342900">
              <a:lnSpc>
                <a:spcPct val="80000"/>
              </a:lnSpc>
              <a:spcAft>
                <a:spcPts val="1800"/>
              </a:spcAft>
              <a:buClr>
                <a:srgbClr val="F08125"/>
              </a:buClr>
              <a:buFont typeface="Wingdings" charset="2"/>
              <a:buChar char="§"/>
            </a:pP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Supporto post-collocamento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426650" y="733497"/>
            <a:ext cx="1376320" cy="892143"/>
            <a:chOff x="354676" y="702269"/>
            <a:chExt cx="1494674" cy="968861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2664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Servizi</a:t>
            </a:r>
            <a:endParaRPr lang="it-IT" sz="140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14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258117" y="383158"/>
            <a:ext cx="7957558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200" dirty="0">
                <a:solidFill>
                  <a:srgbClr val="1A3A80"/>
                </a:solidFill>
                <a:latin typeface="Calibri"/>
                <a:cs typeface="Calibri"/>
              </a:rPr>
              <a:t>I servizi per i </a:t>
            </a:r>
            <a:r>
              <a:rPr lang="it-IT" sz="3200" dirty="0">
                <a:solidFill>
                  <a:srgbClr val="008000"/>
                </a:solidFill>
                <a:latin typeface="Calibri"/>
                <a:ea typeface="MS PGothic" charset="0"/>
                <a:cs typeface="Calibri"/>
              </a:rPr>
              <a:t>datori di lavoro</a:t>
            </a:r>
            <a:endParaRPr lang="it-IT" sz="32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7" name="CasellaDiTesto 65"/>
          <p:cNvSpPr txBox="1">
            <a:spLocks noChangeArrowheads="1"/>
          </p:cNvSpPr>
          <p:nvPr/>
        </p:nvSpPr>
        <p:spPr bwMode="auto">
          <a:xfrm>
            <a:off x="1899784" y="1356876"/>
            <a:ext cx="7124191" cy="394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Sessioni informative, Career </a:t>
            </a:r>
            <a:r>
              <a:rPr lang="it-IT" sz="2000" dirty="0" err="1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day</a:t>
            </a: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 e Job </a:t>
            </a:r>
            <a:r>
              <a:rPr lang="it-IT" sz="2000" dirty="0" err="1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day</a:t>
            </a:r>
            <a:endParaRPr lang="it-IT" sz="2000" dirty="0">
              <a:solidFill>
                <a:srgbClr val="1A3A80"/>
              </a:solidFill>
              <a:latin typeface="Calibri"/>
              <a:ea typeface="MS PGothic" charset="0"/>
              <a:cs typeface="Calibri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Individuazione dei bisogni e supporto alla definizione                                         delle offerte di lavoro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Ampia banca dati di CV da tutta Europa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Supporto per la registrazione al progetto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2000" dirty="0" err="1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Matching</a:t>
            </a: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 e </a:t>
            </a:r>
            <a:r>
              <a:rPr lang="it-IT" sz="2000" dirty="0" err="1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pre</a:t>
            </a: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-selezione dei candidati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Organizzazione di sessioni di colloquio/reclutamento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Supporto alla definizione del programma di integrazione per </a:t>
            </a:r>
            <a:b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</a:b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i neo-assunti (PMI)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008000"/>
              </a:buClr>
              <a:buFont typeface="Wingdings" charset="2"/>
              <a:buChar char="§"/>
            </a:pPr>
            <a:endParaRPr lang="it-IT" sz="2000" dirty="0">
              <a:solidFill>
                <a:srgbClr val="1A3A80"/>
              </a:solidFill>
              <a:latin typeface="Calibri"/>
              <a:ea typeface="MS PGothic" charset="0"/>
              <a:cs typeface="Calibri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239028" y="891970"/>
            <a:ext cx="1715225" cy="1083936"/>
            <a:chOff x="4422177" y="605938"/>
            <a:chExt cx="1715225" cy="1083936"/>
          </a:xfrm>
        </p:grpSpPr>
        <p:pic>
          <p:nvPicPr>
            <p:cNvPr id="21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2844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29" y="88904"/>
            <a:ext cx="4885811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3" y="124079"/>
            <a:ext cx="499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Misure e Benefit per i 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  <a:latin typeface="Mangal" panose="02040503050203030202" pitchFamily="18" charset="0"/>
                <a:ea typeface="Avenir Book"/>
                <a:cs typeface="Mangal" panose="02040503050203030202" pitchFamily="18" charset="0"/>
              </a:rPr>
              <a:t>Giovani</a:t>
            </a:r>
          </a:p>
          <a:p>
            <a:r>
              <a:rPr lang="it-IT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</a:t>
            </a:r>
            <a:endParaRPr lang="it-IT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15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551121" y="771945"/>
            <a:ext cx="1185099" cy="768192"/>
            <a:chOff x="354676" y="702269"/>
            <a:chExt cx="1494674" cy="968861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uppo 12"/>
          <p:cNvGrpSpPr/>
          <p:nvPr/>
        </p:nvGrpSpPr>
        <p:grpSpPr>
          <a:xfrm>
            <a:off x="264172" y="412749"/>
            <a:ext cx="8829843" cy="4638470"/>
            <a:chOff x="157078" y="330369"/>
            <a:chExt cx="8829843" cy="4638470"/>
          </a:xfrm>
        </p:grpSpPr>
        <p:grpSp>
          <p:nvGrpSpPr>
            <p:cNvPr id="19" name="Gruppo 18"/>
            <p:cNvGrpSpPr/>
            <p:nvPr/>
          </p:nvGrpSpPr>
          <p:grpSpPr>
            <a:xfrm>
              <a:off x="157078" y="330369"/>
              <a:ext cx="8829843" cy="4638470"/>
              <a:chOff x="762898" y="314325"/>
              <a:chExt cx="7689417" cy="4529308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2324100" y="314325"/>
                <a:ext cx="4495800" cy="4514850"/>
                <a:chOff x="1824" y="633"/>
                <a:chExt cx="2834" cy="2849"/>
              </a:xfrm>
            </p:grpSpPr>
            <p:sp>
              <p:nvSpPr>
                <p:cNvPr id="46" name="Puzzle3"/>
                <p:cNvSpPr>
                  <a:spLocks noEditPoints="1" noChangeArrowheads="1"/>
                </p:cNvSpPr>
                <p:nvPr/>
              </p:nvSpPr>
              <p:spPr bwMode="auto">
                <a:xfrm>
                  <a:off x="3204" y="633"/>
                  <a:ext cx="1114" cy="1514"/>
                </a:xfrm>
                <a:custGeom>
                  <a:avLst/>
                  <a:gdLst>
                    <a:gd name="T0" fmla="*/ 10391 w 21600"/>
                    <a:gd name="T1" fmla="*/ 15806 h 21600"/>
                    <a:gd name="T2" fmla="*/ 20551 w 21600"/>
                    <a:gd name="T3" fmla="*/ 21088 h 21600"/>
                    <a:gd name="T4" fmla="*/ 13180 w 21600"/>
                    <a:gd name="T5" fmla="*/ 13801 h 21600"/>
                    <a:gd name="T6" fmla="*/ 20551 w 21600"/>
                    <a:gd name="T7" fmla="*/ 7025 h 21600"/>
                    <a:gd name="T8" fmla="*/ 10500 w 21600"/>
                    <a:gd name="T9" fmla="*/ 52 h 21600"/>
                    <a:gd name="T10" fmla="*/ 692 w 21600"/>
                    <a:gd name="T11" fmla="*/ 6802 h 21600"/>
                    <a:gd name="T12" fmla="*/ 8064 w 21600"/>
                    <a:gd name="T13" fmla="*/ 13526 h 21600"/>
                    <a:gd name="T14" fmla="*/ 692 w 21600"/>
                    <a:gd name="T15" fmla="*/ 21088 h 21600"/>
                    <a:gd name="T16" fmla="*/ 2273 w 21600"/>
                    <a:gd name="T17" fmla="*/ 7719 h 21600"/>
                    <a:gd name="T18" fmla="*/ 19149 w 21600"/>
                    <a:gd name="T19" fmla="*/ 202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6625" y="20892"/>
                      </a:moveTo>
                      <a:lnTo>
                        <a:pt x="7105" y="21023"/>
                      </a:lnTo>
                      <a:lnTo>
                        <a:pt x="7513" y="21088"/>
                      </a:lnTo>
                      <a:lnTo>
                        <a:pt x="7922" y="21115"/>
                      </a:lnTo>
                      <a:lnTo>
                        <a:pt x="8242" y="21115"/>
                      </a:lnTo>
                      <a:lnTo>
                        <a:pt x="8544" y="21062"/>
                      </a:lnTo>
                      <a:lnTo>
                        <a:pt x="8810" y="20997"/>
                      </a:lnTo>
                      <a:lnTo>
                        <a:pt x="9023" y="20892"/>
                      </a:lnTo>
                      <a:lnTo>
                        <a:pt x="9148" y="20761"/>
                      </a:lnTo>
                      <a:lnTo>
                        <a:pt x="9290" y="20616"/>
                      </a:lnTo>
                      <a:lnTo>
                        <a:pt x="9361" y="20459"/>
                      </a:lnTo>
                      <a:lnTo>
                        <a:pt x="9396" y="20289"/>
                      </a:lnTo>
                      <a:lnTo>
                        <a:pt x="9396" y="20092"/>
                      </a:lnTo>
                      <a:lnTo>
                        <a:pt x="9325" y="19909"/>
                      </a:lnTo>
                      <a:lnTo>
                        <a:pt x="9219" y="19738"/>
                      </a:lnTo>
                      <a:lnTo>
                        <a:pt x="9094" y="19555"/>
                      </a:lnTo>
                      <a:lnTo>
                        <a:pt x="8917" y="19384"/>
                      </a:lnTo>
                      <a:lnTo>
                        <a:pt x="8650" y="19162"/>
                      </a:lnTo>
                      <a:lnTo>
                        <a:pt x="8437" y="18900"/>
                      </a:lnTo>
                      <a:lnTo>
                        <a:pt x="8277" y="18624"/>
                      </a:lnTo>
                      <a:lnTo>
                        <a:pt x="8135" y="18349"/>
                      </a:lnTo>
                      <a:lnTo>
                        <a:pt x="8028" y="18048"/>
                      </a:lnTo>
                      <a:lnTo>
                        <a:pt x="7993" y="17746"/>
                      </a:lnTo>
                      <a:lnTo>
                        <a:pt x="7993" y="17471"/>
                      </a:lnTo>
                      <a:lnTo>
                        <a:pt x="8028" y="17169"/>
                      </a:lnTo>
                      <a:lnTo>
                        <a:pt x="8135" y="16920"/>
                      </a:lnTo>
                      <a:lnTo>
                        <a:pt x="8277" y="16671"/>
                      </a:lnTo>
                      <a:lnTo>
                        <a:pt x="8366" y="16540"/>
                      </a:lnTo>
                      <a:lnTo>
                        <a:pt x="8473" y="16409"/>
                      </a:lnTo>
                      <a:lnTo>
                        <a:pt x="8615" y="16317"/>
                      </a:lnTo>
                      <a:lnTo>
                        <a:pt x="8739" y="16213"/>
                      </a:lnTo>
                      <a:lnTo>
                        <a:pt x="8881" y="16134"/>
                      </a:lnTo>
                      <a:lnTo>
                        <a:pt x="9059" y="16055"/>
                      </a:lnTo>
                      <a:lnTo>
                        <a:pt x="9254" y="15990"/>
                      </a:lnTo>
                      <a:lnTo>
                        <a:pt x="9432" y="15911"/>
                      </a:lnTo>
                      <a:lnTo>
                        <a:pt x="9663" y="15885"/>
                      </a:lnTo>
                      <a:lnTo>
                        <a:pt x="9876" y="15833"/>
                      </a:lnTo>
                      <a:lnTo>
                        <a:pt x="10142" y="15806"/>
                      </a:lnTo>
                      <a:lnTo>
                        <a:pt x="10391" y="15806"/>
                      </a:lnTo>
                      <a:lnTo>
                        <a:pt x="10728" y="15806"/>
                      </a:lnTo>
                      <a:lnTo>
                        <a:pt x="10995" y="15806"/>
                      </a:lnTo>
                      <a:lnTo>
                        <a:pt x="11279" y="15833"/>
                      </a:lnTo>
                      <a:lnTo>
                        <a:pt x="11546" y="15885"/>
                      </a:lnTo>
                      <a:lnTo>
                        <a:pt x="11776" y="15937"/>
                      </a:lnTo>
                      <a:lnTo>
                        <a:pt x="12025" y="15990"/>
                      </a:lnTo>
                      <a:lnTo>
                        <a:pt x="12221" y="16055"/>
                      </a:lnTo>
                      <a:lnTo>
                        <a:pt x="12434" y="16134"/>
                      </a:lnTo>
                      <a:lnTo>
                        <a:pt x="12611" y="16213"/>
                      </a:lnTo>
                      <a:lnTo>
                        <a:pt x="12771" y="16317"/>
                      </a:lnTo>
                      <a:lnTo>
                        <a:pt x="12913" y="16409"/>
                      </a:lnTo>
                      <a:lnTo>
                        <a:pt x="13038" y="16514"/>
                      </a:lnTo>
                      <a:lnTo>
                        <a:pt x="13251" y="16737"/>
                      </a:lnTo>
                      <a:lnTo>
                        <a:pt x="13428" y="16986"/>
                      </a:lnTo>
                      <a:lnTo>
                        <a:pt x="13517" y="17248"/>
                      </a:lnTo>
                      <a:lnTo>
                        <a:pt x="13588" y="17523"/>
                      </a:lnTo>
                      <a:lnTo>
                        <a:pt x="13588" y="17799"/>
                      </a:lnTo>
                      <a:lnTo>
                        <a:pt x="13517" y="18074"/>
                      </a:lnTo>
                      <a:lnTo>
                        <a:pt x="13428" y="18323"/>
                      </a:lnTo>
                      <a:lnTo>
                        <a:pt x="13286" y="18572"/>
                      </a:lnTo>
                      <a:lnTo>
                        <a:pt x="13109" y="18808"/>
                      </a:lnTo>
                      <a:lnTo>
                        <a:pt x="12878" y="19031"/>
                      </a:lnTo>
                      <a:lnTo>
                        <a:pt x="12434" y="19411"/>
                      </a:lnTo>
                      <a:lnTo>
                        <a:pt x="12132" y="19738"/>
                      </a:lnTo>
                      <a:lnTo>
                        <a:pt x="12025" y="19856"/>
                      </a:lnTo>
                      <a:lnTo>
                        <a:pt x="11919" y="20014"/>
                      </a:lnTo>
                      <a:lnTo>
                        <a:pt x="11883" y="20132"/>
                      </a:lnTo>
                      <a:lnTo>
                        <a:pt x="11883" y="20263"/>
                      </a:lnTo>
                      <a:lnTo>
                        <a:pt x="11883" y="20394"/>
                      </a:lnTo>
                      <a:lnTo>
                        <a:pt x="11954" y="20485"/>
                      </a:lnTo>
                      <a:lnTo>
                        <a:pt x="12061" y="20590"/>
                      </a:lnTo>
                      <a:lnTo>
                        <a:pt x="12185" y="20695"/>
                      </a:lnTo>
                      <a:lnTo>
                        <a:pt x="12327" y="20787"/>
                      </a:lnTo>
                      <a:lnTo>
                        <a:pt x="12540" y="20892"/>
                      </a:lnTo>
                      <a:lnTo>
                        <a:pt x="12771" y="20997"/>
                      </a:lnTo>
                      <a:lnTo>
                        <a:pt x="13073" y="21088"/>
                      </a:lnTo>
                      <a:lnTo>
                        <a:pt x="13428" y="21193"/>
                      </a:lnTo>
                      <a:lnTo>
                        <a:pt x="13873" y="21298"/>
                      </a:lnTo>
                      <a:lnTo>
                        <a:pt x="14317" y="21390"/>
                      </a:lnTo>
                      <a:lnTo>
                        <a:pt x="14778" y="21468"/>
                      </a:lnTo>
                      <a:lnTo>
                        <a:pt x="15294" y="21547"/>
                      </a:lnTo>
                      <a:lnTo>
                        <a:pt x="15809" y="21600"/>
                      </a:lnTo>
                      <a:lnTo>
                        <a:pt x="16359" y="21652"/>
                      </a:lnTo>
                      <a:lnTo>
                        <a:pt x="16875" y="21678"/>
                      </a:lnTo>
                      <a:lnTo>
                        <a:pt x="17407" y="21678"/>
                      </a:lnTo>
                      <a:lnTo>
                        <a:pt x="17958" y="21678"/>
                      </a:lnTo>
                      <a:lnTo>
                        <a:pt x="18473" y="21652"/>
                      </a:lnTo>
                      <a:lnTo>
                        <a:pt x="18953" y="21573"/>
                      </a:lnTo>
                      <a:lnTo>
                        <a:pt x="19397" y="21495"/>
                      </a:lnTo>
                      <a:lnTo>
                        <a:pt x="19841" y="21390"/>
                      </a:lnTo>
                      <a:lnTo>
                        <a:pt x="20214" y="21272"/>
                      </a:lnTo>
                      <a:lnTo>
                        <a:pt x="20551" y="21088"/>
                      </a:lnTo>
                      <a:lnTo>
                        <a:pt x="20480" y="20787"/>
                      </a:lnTo>
                      <a:lnTo>
                        <a:pt x="20409" y="20485"/>
                      </a:lnTo>
                      <a:lnTo>
                        <a:pt x="20356" y="20158"/>
                      </a:lnTo>
                      <a:lnTo>
                        <a:pt x="20356" y="19804"/>
                      </a:lnTo>
                      <a:lnTo>
                        <a:pt x="20321" y="19083"/>
                      </a:lnTo>
                      <a:lnTo>
                        <a:pt x="20356" y="18349"/>
                      </a:lnTo>
                      <a:lnTo>
                        <a:pt x="20409" y="17641"/>
                      </a:lnTo>
                      <a:lnTo>
                        <a:pt x="20480" y="17012"/>
                      </a:lnTo>
                      <a:lnTo>
                        <a:pt x="20551" y="16488"/>
                      </a:lnTo>
                      <a:lnTo>
                        <a:pt x="20551" y="16055"/>
                      </a:lnTo>
                      <a:lnTo>
                        <a:pt x="20551" y="15911"/>
                      </a:lnTo>
                      <a:lnTo>
                        <a:pt x="20445" y="15754"/>
                      </a:lnTo>
                      <a:lnTo>
                        <a:pt x="20356" y="15610"/>
                      </a:lnTo>
                      <a:lnTo>
                        <a:pt x="20178" y="15452"/>
                      </a:lnTo>
                      <a:lnTo>
                        <a:pt x="20001" y="15334"/>
                      </a:lnTo>
                      <a:lnTo>
                        <a:pt x="19770" y="15230"/>
                      </a:lnTo>
                      <a:lnTo>
                        <a:pt x="19521" y="15125"/>
                      </a:lnTo>
                      <a:lnTo>
                        <a:pt x="19290" y="15059"/>
                      </a:lnTo>
                      <a:lnTo>
                        <a:pt x="19024" y="15007"/>
                      </a:lnTo>
                      <a:lnTo>
                        <a:pt x="18740" y="14954"/>
                      </a:lnTo>
                      <a:lnTo>
                        <a:pt x="18509" y="14954"/>
                      </a:lnTo>
                      <a:lnTo>
                        <a:pt x="18225" y="14954"/>
                      </a:lnTo>
                      <a:lnTo>
                        <a:pt x="17994" y="15007"/>
                      </a:lnTo>
                      <a:lnTo>
                        <a:pt x="17763" y="15085"/>
                      </a:lnTo>
                      <a:lnTo>
                        <a:pt x="17550" y="15177"/>
                      </a:lnTo>
                      <a:lnTo>
                        <a:pt x="17372" y="15308"/>
                      </a:lnTo>
                      <a:lnTo>
                        <a:pt x="17176" y="15426"/>
                      </a:lnTo>
                      <a:lnTo>
                        <a:pt x="16928" y="15557"/>
                      </a:lnTo>
                      <a:lnTo>
                        <a:pt x="16661" y="15636"/>
                      </a:lnTo>
                      <a:lnTo>
                        <a:pt x="16359" y="15688"/>
                      </a:lnTo>
                      <a:lnTo>
                        <a:pt x="16022" y="15715"/>
                      </a:lnTo>
                      <a:lnTo>
                        <a:pt x="15667" y="15688"/>
                      </a:lnTo>
                      <a:lnTo>
                        <a:pt x="15294" y="15662"/>
                      </a:lnTo>
                      <a:lnTo>
                        <a:pt x="14956" y="15583"/>
                      </a:lnTo>
                      <a:lnTo>
                        <a:pt x="14619" y="15479"/>
                      </a:lnTo>
                      <a:lnTo>
                        <a:pt x="14281" y="15334"/>
                      </a:lnTo>
                      <a:lnTo>
                        <a:pt x="13961" y="15177"/>
                      </a:lnTo>
                      <a:lnTo>
                        <a:pt x="13695" y="14981"/>
                      </a:lnTo>
                      <a:lnTo>
                        <a:pt x="13588" y="14850"/>
                      </a:lnTo>
                      <a:lnTo>
                        <a:pt x="13482" y="14732"/>
                      </a:lnTo>
                      <a:lnTo>
                        <a:pt x="13393" y="14600"/>
                      </a:lnTo>
                      <a:lnTo>
                        <a:pt x="13322" y="14456"/>
                      </a:lnTo>
                      <a:lnTo>
                        <a:pt x="13251" y="14299"/>
                      </a:lnTo>
                      <a:lnTo>
                        <a:pt x="13215" y="14155"/>
                      </a:lnTo>
                      <a:lnTo>
                        <a:pt x="13180" y="13971"/>
                      </a:lnTo>
                      <a:lnTo>
                        <a:pt x="13180" y="13801"/>
                      </a:lnTo>
                      <a:lnTo>
                        <a:pt x="13180" y="13591"/>
                      </a:lnTo>
                      <a:lnTo>
                        <a:pt x="13215" y="13395"/>
                      </a:lnTo>
                      <a:lnTo>
                        <a:pt x="13251" y="13198"/>
                      </a:lnTo>
                      <a:lnTo>
                        <a:pt x="13322" y="13015"/>
                      </a:lnTo>
                      <a:lnTo>
                        <a:pt x="13393" y="12870"/>
                      </a:lnTo>
                      <a:lnTo>
                        <a:pt x="13482" y="12713"/>
                      </a:lnTo>
                      <a:lnTo>
                        <a:pt x="13588" y="12569"/>
                      </a:lnTo>
                      <a:lnTo>
                        <a:pt x="13730" y="12438"/>
                      </a:lnTo>
                      <a:lnTo>
                        <a:pt x="13997" y="12215"/>
                      </a:lnTo>
                      <a:lnTo>
                        <a:pt x="14334" y="12005"/>
                      </a:lnTo>
                      <a:lnTo>
                        <a:pt x="14690" y="11861"/>
                      </a:lnTo>
                      <a:lnTo>
                        <a:pt x="15063" y="11756"/>
                      </a:lnTo>
                      <a:lnTo>
                        <a:pt x="15436" y="11678"/>
                      </a:lnTo>
                      <a:lnTo>
                        <a:pt x="15809" y="11638"/>
                      </a:lnTo>
                      <a:lnTo>
                        <a:pt x="16182" y="11638"/>
                      </a:lnTo>
                      <a:lnTo>
                        <a:pt x="16555" y="11678"/>
                      </a:lnTo>
                      <a:lnTo>
                        <a:pt x="16910" y="11730"/>
                      </a:lnTo>
                      <a:lnTo>
                        <a:pt x="17248" y="11835"/>
                      </a:lnTo>
                      <a:lnTo>
                        <a:pt x="17514" y="11966"/>
                      </a:lnTo>
                      <a:lnTo>
                        <a:pt x="17763" y="12110"/>
                      </a:lnTo>
                      <a:lnTo>
                        <a:pt x="17887" y="12215"/>
                      </a:lnTo>
                      <a:lnTo>
                        <a:pt x="18065" y="12307"/>
                      </a:lnTo>
                      <a:lnTo>
                        <a:pt x="18260" y="12412"/>
                      </a:lnTo>
                      <a:lnTo>
                        <a:pt x="18438" y="12464"/>
                      </a:lnTo>
                      <a:lnTo>
                        <a:pt x="18669" y="12543"/>
                      </a:lnTo>
                      <a:lnTo>
                        <a:pt x="18882" y="12569"/>
                      </a:lnTo>
                      <a:lnTo>
                        <a:pt x="19113" y="12595"/>
                      </a:lnTo>
                      <a:lnTo>
                        <a:pt x="19361" y="12608"/>
                      </a:lnTo>
                      <a:lnTo>
                        <a:pt x="19592" y="12608"/>
                      </a:lnTo>
                      <a:lnTo>
                        <a:pt x="19841" y="12595"/>
                      </a:lnTo>
                      <a:lnTo>
                        <a:pt x="20072" y="12543"/>
                      </a:lnTo>
                      <a:lnTo>
                        <a:pt x="20321" y="12490"/>
                      </a:lnTo>
                      <a:lnTo>
                        <a:pt x="20551" y="12438"/>
                      </a:lnTo>
                      <a:lnTo>
                        <a:pt x="20800" y="12333"/>
                      </a:lnTo>
                      <a:lnTo>
                        <a:pt x="20996" y="12241"/>
                      </a:lnTo>
                      <a:lnTo>
                        <a:pt x="21244" y="12110"/>
                      </a:lnTo>
                      <a:lnTo>
                        <a:pt x="21298" y="12032"/>
                      </a:lnTo>
                      <a:lnTo>
                        <a:pt x="21404" y="11966"/>
                      </a:lnTo>
                      <a:lnTo>
                        <a:pt x="21475" y="11861"/>
                      </a:lnTo>
                      <a:lnTo>
                        <a:pt x="21511" y="11730"/>
                      </a:lnTo>
                      <a:lnTo>
                        <a:pt x="21617" y="11481"/>
                      </a:lnTo>
                      <a:lnTo>
                        <a:pt x="21653" y="11180"/>
                      </a:lnTo>
                      <a:lnTo>
                        <a:pt x="21653" y="10826"/>
                      </a:lnTo>
                      <a:lnTo>
                        <a:pt x="21653" y="10472"/>
                      </a:lnTo>
                      <a:lnTo>
                        <a:pt x="21582" y="10092"/>
                      </a:lnTo>
                      <a:lnTo>
                        <a:pt x="21511" y="9725"/>
                      </a:lnTo>
                      <a:lnTo>
                        <a:pt x="21298" y="8912"/>
                      </a:lnTo>
                      <a:lnTo>
                        <a:pt x="21067" y="8191"/>
                      </a:lnTo>
                      <a:lnTo>
                        <a:pt x="20800" y="7536"/>
                      </a:lnTo>
                      <a:lnTo>
                        <a:pt x="20551" y="7025"/>
                      </a:lnTo>
                      <a:lnTo>
                        <a:pt x="20001" y="7103"/>
                      </a:lnTo>
                      <a:lnTo>
                        <a:pt x="19432" y="7156"/>
                      </a:lnTo>
                      <a:lnTo>
                        <a:pt x="18846" y="7208"/>
                      </a:lnTo>
                      <a:lnTo>
                        <a:pt x="18225" y="7208"/>
                      </a:lnTo>
                      <a:lnTo>
                        <a:pt x="17656" y="7208"/>
                      </a:lnTo>
                      <a:lnTo>
                        <a:pt x="17070" y="7182"/>
                      </a:lnTo>
                      <a:lnTo>
                        <a:pt x="16484" y="7156"/>
                      </a:lnTo>
                      <a:lnTo>
                        <a:pt x="15986" y="7103"/>
                      </a:lnTo>
                      <a:lnTo>
                        <a:pt x="14992" y="6999"/>
                      </a:lnTo>
                      <a:lnTo>
                        <a:pt x="14210" y="6907"/>
                      </a:lnTo>
                      <a:lnTo>
                        <a:pt x="13695" y="6828"/>
                      </a:lnTo>
                      <a:lnTo>
                        <a:pt x="13517" y="6802"/>
                      </a:lnTo>
                      <a:lnTo>
                        <a:pt x="13073" y="6645"/>
                      </a:lnTo>
                      <a:lnTo>
                        <a:pt x="12700" y="6474"/>
                      </a:lnTo>
                      <a:lnTo>
                        <a:pt x="12363" y="6304"/>
                      </a:lnTo>
                      <a:lnTo>
                        <a:pt x="12132" y="6094"/>
                      </a:lnTo>
                      <a:lnTo>
                        <a:pt x="11919" y="5871"/>
                      </a:lnTo>
                      <a:lnTo>
                        <a:pt x="11776" y="5649"/>
                      </a:lnTo>
                      <a:lnTo>
                        <a:pt x="11688" y="5413"/>
                      </a:lnTo>
                      <a:lnTo>
                        <a:pt x="11617" y="5190"/>
                      </a:lnTo>
                      <a:lnTo>
                        <a:pt x="11617" y="4941"/>
                      </a:lnTo>
                      <a:lnTo>
                        <a:pt x="11652" y="4718"/>
                      </a:lnTo>
                      <a:lnTo>
                        <a:pt x="11723" y="4482"/>
                      </a:lnTo>
                      <a:lnTo>
                        <a:pt x="11812" y="4285"/>
                      </a:lnTo>
                      <a:lnTo>
                        <a:pt x="11919" y="4089"/>
                      </a:lnTo>
                      <a:lnTo>
                        <a:pt x="12096" y="3905"/>
                      </a:lnTo>
                      <a:lnTo>
                        <a:pt x="12292" y="3735"/>
                      </a:lnTo>
                      <a:lnTo>
                        <a:pt x="12505" y="3604"/>
                      </a:lnTo>
                      <a:lnTo>
                        <a:pt x="12700" y="3460"/>
                      </a:lnTo>
                      <a:lnTo>
                        <a:pt x="12878" y="3250"/>
                      </a:lnTo>
                      <a:lnTo>
                        <a:pt x="13038" y="3027"/>
                      </a:lnTo>
                      <a:lnTo>
                        <a:pt x="13180" y="2752"/>
                      </a:lnTo>
                      <a:lnTo>
                        <a:pt x="13286" y="2477"/>
                      </a:lnTo>
                      <a:lnTo>
                        <a:pt x="13322" y="2175"/>
                      </a:lnTo>
                      <a:lnTo>
                        <a:pt x="13357" y="1874"/>
                      </a:lnTo>
                      <a:lnTo>
                        <a:pt x="13286" y="1572"/>
                      </a:lnTo>
                      <a:lnTo>
                        <a:pt x="13180" y="1271"/>
                      </a:lnTo>
                      <a:lnTo>
                        <a:pt x="13038" y="983"/>
                      </a:lnTo>
                      <a:lnTo>
                        <a:pt x="12949" y="865"/>
                      </a:lnTo>
                      <a:lnTo>
                        <a:pt x="12807" y="733"/>
                      </a:lnTo>
                      <a:lnTo>
                        <a:pt x="12665" y="616"/>
                      </a:lnTo>
                      <a:lnTo>
                        <a:pt x="12505" y="511"/>
                      </a:lnTo>
                      <a:lnTo>
                        <a:pt x="12327" y="406"/>
                      </a:lnTo>
                      <a:lnTo>
                        <a:pt x="12132" y="314"/>
                      </a:lnTo>
                      <a:lnTo>
                        <a:pt x="11883" y="235"/>
                      </a:lnTo>
                      <a:lnTo>
                        <a:pt x="11652" y="183"/>
                      </a:lnTo>
                      <a:lnTo>
                        <a:pt x="11368" y="104"/>
                      </a:lnTo>
                      <a:lnTo>
                        <a:pt x="11101" y="78"/>
                      </a:lnTo>
                      <a:lnTo>
                        <a:pt x="10800" y="52"/>
                      </a:lnTo>
                      <a:lnTo>
                        <a:pt x="10444" y="52"/>
                      </a:lnTo>
                      <a:lnTo>
                        <a:pt x="10142" y="52"/>
                      </a:lnTo>
                      <a:lnTo>
                        <a:pt x="9840" y="78"/>
                      </a:lnTo>
                      <a:lnTo>
                        <a:pt x="9574" y="104"/>
                      </a:lnTo>
                      <a:lnTo>
                        <a:pt x="9325" y="157"/>
                      </a:lnTo>
                      <a:lnTo>
                        <a:pt x="9094" y="209"/>
                      </a:lnTo>
                      <a:lnTo>
                        <a:pt x="8846" y="262"/>
                      </a:lnTo>
                      <a:lnTo>
                        <a:pt x="8650" y="340"/>
                      </a:lnTo>
                      <a:lnTo>
                        <a:pt x="8437" y="432"/>
                      </a:lnTo>
                      <a:lnTo>
                        <a:pt x="8277" y="511"/>
                      </a:lnTo>
                      <a:lnTo>
                        <a:pt x="8100" y="616"/>
                      </a:lnTo>
                      <a:lnTo>
                        <a:pt x="7957" y="707"/>
                      </a:lnTo>
                      <a:lnTo>
                        <a:pt x="7833" y="838"/>
                      </a:lnTo>
                      <a:lnTo>
                        <a:pt x="7620" y="1061"/>
                      </a:lnTo>
                      <a:lnTo>
                        <a:pt x="7442" y="1336"/>
                      </a:lnTo>
                      <a:lnTo>
                        <a:pt x="7353" y="1599"/>
                      </a:lnTo>
                      <a:lnTo>
                        <a:pt x="7318" y="1900"/>
                      </a:lnTo>
                      <a:lnTo>
                        <a:pt x="7318" y="2175"/>
                      </a:lnTo>
                      <a:lnTo>
                        <a:pt x="7353" y="2450"/>
                      </a:lnTo>
                      <a:lnTo>
                        <a:pt x="7442" y="2726"/>
                      </a:lnTo>
                      <a:lnTo>
                        <a:pt x="7620" y="2975"/>
                      </a:lnTo>
                      <a:lnTo>
                        <a:pt x="7833" y="3198"/>
                      </a:lnTo>
                      <a:lnTo>
                        <a:pt x="8064" y="3433"/>
                      </a:lnTo>
                      <a:lnTo>
                        <a:pt x="8295" y="3630"/>
                      </a:lnTo>
                      <a:lnTo>
                        <a:pt x="8508" y="3853"/>
                      </a:lnTo>
                      <a:lnTo>
                        <a:pt x="8686" y="4089"/>
                      </a:lnTo>
                      <a:lnTo>
                        <a:pt x="8775" y="4312"/>
                      </a:lnTo>
                      <a:lnTo>
                        <a:pt x="8846" y="4561"/>
                      </a:lnTo>
                      <a:lnTo>
                        <a:pt x="8846" y="4810"/>
                      </a:lnTo>
                      <a:lnTo>
                        <a:pt x="8810" y="5059"/>
                      </a:lnTo>
                      <a:lnTo>
                        <a:pt x="8721" y="5295"/>
                      </a:lnTo>
                      <a:lnTo>
                        <a:pt x="8579" y="5544"/>
                      </a:lnTo>
                      <a:lnTo>
                        <a:pt x="8366" y="5766"/>
                      </a:lnTo>
                      <a:lnTo>
                        <a:pt x="8135" y="5976"/>
                      </a:lnTo>
                      <a:lnTo>
                        <a:pt x="7833" y="6199"/>
                      </a:lnTo>
                      <a:lnTo>
                        <a:pt x="7478" y="6369"/>
                      </a:lnTo>
                      <a:lnTo>
                        <a:pt x="7069" y="6527"/>
                      </a:lnTo>
                      <a:lnTo>
                        <a:pt x="6590" y="6671"/>
                      </a:lnTo>
                      <a:lnTo>
                        <a:pt x="6092" y="6802"/>
                      </a:lnTo>
                      <a:lnTo>
                        <a:pt x="5684" y="6802"/>
                      </a:lnTo>
                      <a:lnTo>
                        <a:pt x="5133" y="6802"/>
                      </a:lnTo>
                      <a:lnTo>
                        <a:pt x="4547" y="6802"/>
                      </a:lnTo>
                      <a:lnTo>
                        <a:pt x="3872" y="6802"/>
                      </a:lnTo>
                      <a:lnTo>
                        <a:pt x="3144" y="6802"/>
                      </a:lnTo>
                      <a:lnTo>
                        <a:pt x="2362" y="6802"/>
                      </a:lnTo>
                      <a:lnTo>
                        <a:pt x="1545" y="6802"/>
                      </a:lnTo>
                      <a:lnTo>
                        <a:pt x="692" y="6802"/>
                      </a:lnTo>
                      <a:lnTo>
                        <a:pt x="586" y="7234"/>
                      </a:lnTo>
                      <a:lnTo>
                        <a:pt x="461" y="7837"/>
                      </a:lnTo>
                      <a:lnTo>
                        <a:pt x="355" y="8493"/>
                      </a:lnTo>
                      <a:lnTo>
                        <a:pt x="248" y="9187"/>
                      </a:lnTo>
                      <a:lnTo>
                        <a:pt x="142" y="9869"/>
                      </a:lnTo>
                      <a:lnTo>
                        <a:pt x="106" y="10498"/>
                      </a:lnTo>
                      <a:lnTo>
                        <a:pt x="106" y="10983"/>
                      </a:lnTo>
                      <a:lnTo>
                        <a:pt x="106" y="11311"/>
                      </a:lnTo>
                      <a:lnTo>
                        <a:pt x="213" y="11481"/>
                      </a:lnTo>
                      <a:lnTo>
                        <a:pt x="319" y="11651"/>
                      </a:lnTo>
                      <a:lnTo>
                        <a:pt x="497" y="11783"/>
                      </a:lnTo>
                      <a:lnTo>
                        <a:pt x="692" y="11914"/>
                      </a:lnTo>
                      <a:lnTo>
                        <a:pt x="941" y="12032"/>
                      </a:lnTo>
                      <a:lnTo>
                        <a:pt x="1207" y="12110"/>
                      </a:lnTo>
                      <a:lnTo>
                        <a:pt x="1509" y="12189"/>
                      </a:lnTo>
                      <a:lnTo>
                        <a:pt x="1794" y="12241"/>
                      </a:lnTo>
                      <a:lnTo>
                        <a:pt x="2131" y="12267"/>
                      </a:lnTo>
                      <a:lnTo>
                        <a:pt x="2433" y="12281"/>
                      </a:lnTo>
                      <a:lnTo>
                        <a:pt x="2735" y="12267"/>
                      </a:lnTo>
                      <a:lnTo>
                        <a:pt x="3055" y="12241"/>
                      </a:lnTo>
                      <a:lnTo>
                        <a:pt x="3357" y="12189"/>
                      </a:lnTo>
                      <a:lnTo>
                        <a:pt x="3623" y="12084"/>
                      </a:lnTo>
                      <a:lnTo>
                        <a:pt x="3872" y="11979"/>
                      </a:lnTo>
                      <a:lnTo>
                        <a:pt x="4103" y="11861"/>
                      </a:lnTo>
                      <a:lnTo>
                        <a:pt x="4316" y="11704"/>
                      </a:lnTo>
                      <a:lnTo>
                        <a:pt x="4582" y="11612"/>
                      </a:lnTo>
                      <a:lnTo>
                        <a:pt x="4849" y="11533"/>
                      </a:lnTo>
                      <a:lnTo>
                        <a:pt x="5169" y="11507"/>
                      </a:lnTo>
                      <a:lnTo>
                        <a:pt x="5506" y="11481"/>
                      </a:lnTo>
                      <a:lnTo>
                        <a:pt x="5808" y="11507"/>
                      </a:lnTo>
                      <a:lnTo>
                        <a:pt x="6146" y="11560"/>
                      </a:lnTo>
                      <a:lnTo>
                        <a:pt x="6501" y="11651"/>
                      </a:lnTo>
                      <a:lnTo>
                        <a:pt x="6803" y="11783"/>
                      </a:lnTo>
                      <a:lnTo>
                        <a:pt x="7105" y="11940"/>
                      </a:lnTo>
                      <a:lnTo>
                        <a:pt x="7353" y="12110"/>
                      </a:lnTo>
                      <a:lnTo>
                        <a:pt x="7584" y="12333"/>
                      </a:lnTo>
                      <a:lnTo>
                        <a:pt x="7798" y="12595"/>
                      </a:lnTo>
                      <a:lnTo>
                        <a:pt x="7922" y="12870"/>
                      </a:lnTo>
                      <a:lnTo>
                        <a:pt x="8028" y="13198"/>
                      </a:lnTo>
                      <a:lnTo>
                        <a:pt x="8064" y="13526"/>
                      </a:lnTo>
                      <a:lnTo>
                        <a:pt x="8028" y="13775"/>
                      </a:lnTo>
                      <a:lnTo>
                        <a:pt x="7922" y="13998"/>
                      </a:lnTo>
                      <a:lnTo>
                        <a:pt x="7798" y="14220"/>
                      </a:lnTo>
                      <a:lnTo>
                        <a:pt x="7584" y="14404"/>
                      </a:lnTo>
                      <a:lnTo>
                        <a:pt x="7353" y="14574"/>
                      </a:lnTo>
                      <a:lnTo>
                        <a:pt x="7105" y="14732"/>
                      </a:lnTo>
                      <a:lnTo>
                        <a:pt x="6803" y="14850"/>
                      </a:lnTo>
                      <a:lnTo>
                        <a:pt x="6501" y="14954"/>
                      </a:lnTo>
                      <a:lnTo>
                        <a:pt x="6146" y="15033"/>
                      </a:lnTo>
                      <a:lnTo>
                        <a:pt x="5808" y="15085"/>
                      </a:lnTo>
                      <a:lnTo>
                        <a:pt x="5506" y="15085"/>
                      </a:lnTo>
                      <a:lnTo>
                        <a:pt x="5169" y="15059"/>
                      </a:lnTo>
                      <a:lnTo>
                        <a:pt x="4849" y="15007"/>
                      </a:lnTo>
                      <a:lnTo>
                        <a:pt x="4582" y="14902"/>
                      </a:lnTo>
                      <a:lnTo>
                        <a:pt x="4316" y="14784"/>
                      </a:lnTo>
                      <a:lnTo>
                        <a:pt x="4103" y="14600"/>
                      </a:lnTo>
                      <a:lnTo>
                        <a:pt x="3907" y="14430"/>
                      </a:lnTo>
                      <a:lnTo>
                        <a:pt x="3659" y="14299"/>
                      </a:lnTo>
                      <a:lnTo>
                        <a:pt x="3428" y="14194"/>
                      </a:lnTo>
                      <a:lnTo>
                        <a:pt x="3179" y="14129"/>
                      </a:lnTo>
                      <a:lnTo>
                        <a:pt x="2913" y="14102"/>
                      </a:lnTo>
                      <a:lnTo>
                        <a:pt x="2646" y="14102"/>
                      </a:lnTo>
                      <a:lnTo>
                        <a:pt x="2362" y="14129"/>
                      </a:lnTo>
                      <a:lnTo>
                        <a:pt x="2096" y="14168"/>
                      </a:lnTo>
                      <a:lnTo>
                        <a:pt x="1811" y="14273"/>
                      </a:lnTo>
                      <a:lnTo>
                        <a:pt x="1545" y="14378"/>
                      </a:lnTo>
                      <a:lnTo>
                        <a:pt x="1314" y="14496"/>
                      </a:lnTo>
                      <a:lnTo>
                        <a:pt x="1065" y="14653"/>
                      </a:lnTo>
                      <a:lnTo>
                        <a:pt x="870" y="14797"/>
                      </a:lnTo>
                      <a:lnTo>
                        <a:pt x="657" y="14981"/>
                      </a:lnTo>
                      <a:lnTo>
                        <a:pt x="497" y="15177"/>
                      </a:lnTo>
                      <a:lnTo>
                        <a:pt x="390" y="15413"/>
                      </a:lnTo>
                      <a:lnTo>
                        <a:pt x="284" y="15636"/>
                      </a:lnTo>
                      <a:lnTo>
                        <a:pt x="248" y="15911"/>
                      </a:lnTo>
                      <a:lnTo>
                        <a:pt x="284" y="16239"/>
                      </a:lnTo>
                      <a:lnTo>
                        <a:pt x="319" y="16566"/>
                      </a:lnTo>
                      <a:lnTo>
                        <a:pt x="497" y="17340"/>
                      </a:lnTo>
                      <a:lnTo>
                        <a:pt x="692" y="18152"/>
                      </a:lnTo>
                      <a:lnTo>
                        <a:pt x="799" y="18559"/>
                      </a:lnTo>
                      <a:lnTo>
                        <a:pt x="905" y="18978"/>
                      </a:lnTo>
                      <a:lnTo>
                        <a:pt x="959" y="19384"/>
                      </a:lnTo>
                      <a:lnTo>
                        <a:pt x="994" y="19791"/>
                      </a:lnTo>
                      <a:lnTo>
                        <a:pt x="994" y="20132"/>
                      </a:lnTo>
                      <a:lnTo>
                        <a:pt x="959" y="20485"/>
                      </a:lnTo>
                      <a:lnTo>
                        <a:pt x="941" y="20669"/>
                      </a:lnTo>
                      <a:lnTo>
                        <a:pt x="870" y="20813"/>
                      </a:lnTo>
                      <a:lnTo>
                        <a:pt x="799" y="20970"/>
                      </a:lnTo>
                      <a:lnTo>
                        <a:pt x="692" y="21088"/>
                      </a:lnTo>
                      <a:lnTo>
                        <a:pt x="1474" y="20997"/>
                      </a:lnTo>
                      <a:lnTo>
                        <a:pt x="2291" y="20866"/>
                      </a:lnTo>
                      <a:lnTo>
                        <a:pt x="3108" y="20787"/>
                      </a:lnTo>
                      <a:lnTo>
                        <a:pt x="3907" y="20721"/>
                      </a:lnTo>
                      <a:lnTo>
                        <a:pt x="4653" y="20695"/>
                      </a:lnTo>
                      <a:lnTo>
                        <a:pt x="5364" y="20695"/>
                      </a:lnTo>
                      <a:lnTo>
                        <a:pt x="5701" y="20721"/>
                      </a:lnTo>
                      <a:lnTo>
                        <a:pt x="6057" y="20761"/>
                      </a:lnTo>
                      <a:lnTo>
                        <a:pt x="6323" y="20813"/>
                      </a:lnTo>
                      <a:lnTo>
                        <a:pt x="6625" y="208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Mangal" panose="02040503050203030202" pitchFamily="18" charset="0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47" name="Puzzle2"/>
                <p:cNvSpPr>
                  <a:spLocks noEditPoints="1" noChangeArrowheads="1"/>
                </p:cNvSpPr>
                <p:nvPr/>
              </p:nvSpPr>
              <p:spPr bwMode="auto">
                <a:xfrm>
                  <a:off x="2880" y="1736"/>
                  <a:ext cx="1778" cy="1379"/>
                </a:xfrm>
                <a:custGeom>
                  <a:avLst/>
                  <a:gdLst>
                    <a:gd name="T0" fmla="*/ 11 w 21600"/>
                    <a:gd name="T1" fmla="*/ 13386 h 21600"/>
                    <a:gd name="T2" fmla="*/ 4202 w 21600"/>
                    <a:gd name="T3" fmla="*/ 21161 h 21600"/>
                    <a:gd name="T4" fmla="*/ 10400 w 21600"/>
                    <a:gd name="T5" fmla="*/ 13909 h 21600"/>
                    <a:gd name="T6" fmla="*/ 16821 w 21600"/>
                    <a:gd name="T7" fmla="*/ 21190 h 21600"/>
                    <a:gd name="T8" fmla="*/ 21600 w 21600"/>
                    <a:gd name="T9" fmla="*/ 15083 h 21600"/>
                    <a:gd name="T10" fmla="*/ 16889 w 21600"/>
                    <a:gd name="T11" fmla="*/ 5739 h 21600"/>
                    <a:gd name="T12" fmla="*/ 10800 w 21600"/>
                    <a:gd name="T13" fmla="*/ 28 h 21600"/>
                    <a:gd name="T14" fmla="*/ 4202 w 21600"/>
                    <a:gd name="T15" fmla="*/ 5894 h 21600"/>
                    <a:gd name="T16" fmla="*/ 5388 w 21600"/>
                    <a:gd name="T17" fmla="*/ 6742 h 21600"/>
                    <a:gd name="T18" fmla="*/ 16177 w 21600"/>
                    <a:gd name="T19" fmla="*/ 2044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4247" y="12354"/>
                      </a:moveTo>
                      <a:lnTo>
                        <a:pt x="4134" y="12468"/>
                      </a:lnTo>
                      <a:lnTo>
                        <a:pt x="4010" y="12581"/>
                      </a:lnTo>
                      <a:lnTo>
                        <a:pt x="3897" y="12637"/>
                      </a:lnTo>
                      <a:lnTo>
                        <a:pt x="3773" y="12694"/>
                      </a:lnTo>
                      <a:lnTo>
                        <a:pt x="3637" y="12694"/>
                      </a:lnTo>
                      <a:lnTo>
                        <a:pt x="3524" y="12694"/>
                      </a:lnTo>
                      <a:lnTo>
                        <a:pt x="3400" y="12665"/>
                      </a:lnTo>
                      <a:lnTo>
                        <a:pt x="3287" y="12609"/>
                      </a:lnTo>
                      <a:lnTo>
                        <a:pt x="3027" y="12496"/>
                      </a:lnTo>
                      <a:lnTo>
                        <a:pt x="2790" y="12340"/>
                      </a:lnTo>
                      <a:lnTo>
                        <a:pt x="2530" y="12142"/>
                      </a:lnTo>
                      <a:lnTo>
                        <a:pt x="2293" y="11987"/>
                      </a:lnTo>
                      <a:lnTo>
                        <a:pt x="2033" y="11817"/>
                      </a:lnTo>
                      <a:lnTo>
                        <a:pt x="1773" y="11676"/>
                      </a:lnTo>
                      <a:lnTo>
                        <a:pt x="1638" y="11662"/>
                      </a:lnTo>
                      <a:lnTo>
                        <a:pt x="1513" y="11634"/>
                      </a:lnTo>
                      <a:lnTo>
                        <a:pt x="1378" y="11634"/>
                      </a:lnTo>
                      <a:lnTo>
                        <a:pt x="1253" y="11634"/>
                      </a:lnTo>
                      <a:lnTo>
                        <a:pt x="1118" y="11662"/>
                      </a:lnTo>
                      <a:lnTo>
                        <a:pt x="971" y="11732"/>
                      </a:lnTo>
                      <a:lnTo>
                        <a:pt x="835" y="11817"/>
                      </a:lnTo>
                      <a:lnTo>
                        <a:pt x="711" y="11959"/>
                      </a:lnTo>
                      <a:lnTo>
                        <a:pt x="553" y="12086"/>
                      </a:lnTo>
                      <a:lnTo>
                        <a:pt x="429" y="12284"/>
                      </a:lnTo>
                      <a:lnTo>
                        <a:pt x="271" y="12524"/>
                      </a:lnTo>
                      <a:lnTo>
                        <a:pt x="146" y="12793"/>
                      </a:lnTo>
                      <a:lnTo>
                        <a:pt x="79" y="12962"/>
                      </a:lnTo>
                      <a:lnTo>
                        <a:pt x="33" y="13146"/>
                      </a:lnTo>
                      <a:lnTo>
                        <a:pt x="11" y="13386"/>
                      </a:lnTo>
                      <a:lnTo>
                        <a:pt x="11" y="13641"/>
                      </a:lnTo>
                      <a:lnTo>
                        <a:pt x="33" y="13881"/>
                      </a:lnTo>
                      <a:lnTo>
                        <a:pt x="101" y="14150"/>
                      </a:lnTo>
                      <a:lnTo>
                        <a:pt x="192" y="14404"/>
                      </a:lnTo>
                      <a:lnTo>
                        <a:pt x="293" y="14645"/>
                      </a:lnTo>
                      <a:lnTo>
                        <a:pt x="451" y="14857"/>
                      </a:lnTo>
                      <a:lnTo>
                        <a:pt x="621" y="15054"/>
                      </a:lnTo>
                      <a:lnTo>
                        <a:pt x="734" y="15125"/>
                      </a:lnTo>
                      <a:lnTo>
                        <a:pt x="835" y="15210"/>
                      </a:lnTo>
                      <a:lnTo>
                        <a:pt x="948" y="15267"/>
                      </a:lnTo>
                      <a:lnTo>
                        <a:pt x="1084" y="15323"/>
                      </a:lnTo>
                      <a:lnTo>
                        <a:pt x="1208" y="15351"/>
                      </a:lnTo>
                      <a:lnTo>
                        <a:pt x="1355" y="15380"/>
                      </a:lnTo>
                      <a:lnTo>
                        <a:pt x="1513" y="15380"/>
                      </a:lnTo>
                      <a:lnTo>
                        <a:pt x="1683" y="15380"/>
                      </a:lnTo>
                      <a:lnTo>
                        <a:pt x="1864" y="15351"/>
                      </a:lnTo>
                      <a:lnTo>
                        <a:pt x="2033" y="15323"/>
                      </a:lnTo>
                      <a:lnTo>
                        <a:pt x="2225" y="15238"/>
                      </a:lnTo>
                      <a:lnTo>
                        <a:pt x="2428" y="15153"/>
                      </a:lnTo>
                      <a:lnTo>
                        <a:pt x="2745" y="15026"/>
                      </a:lnTo>
                      <a:lnTo>
                        <a:pt x="3005" y="14913"/>
                      </a:lnTo>
                      <a:lnTo>
                        <a:pt x="3264" y="14828"/>
                      </a:lnTo>
                      <a:lnTo>
                        <a:pt x="3513" y="14800"/>
                      </a:lnTo>
                      <a:lnTo>
                        <a:pt x="3615" y="14828"/>
                      </a:lnTo>
                      <a:lnTo>
                        <a:pt x="3728" y="14857"/>
                      </a:lnTo>
                      <a:lnTo>
                        <a:pt x="3807" y="14913"/>
                      </a:lnTo>
                      <a:lnTo>
                        <a:pt x="3920" y="14998"/>
                      </a:lnTo>
                      <a:lnTo>
                        <a:pt x="4010" y="15097"/>
                      </a:lnTo>
                      <a:lnTo>
                        <a:pt x="4089" y="15238"/>
                      </a:lnTo>
                      <a:lnTo>
                        <a:pt x="4179" y="15408"/>
                      </a:lnTo>
                      <a:lnTo>
                        <a:pt x="4247" y="15620"/>
                      </a:lnTo>
                      <a:lnTo>
                        <a:pt x="4326" y="15860"/>
                      </a:lnTo>
                      <a:lnTo>
                        <a:pt x="4394" y="16129"/>
                      </a:lnTo>
                      <a:lnTo>
                        <a:pt x="4439" y="16440"/>
                      </a:lnTo>
                      <a:lnTo>
                        <a:pt x="4507" y="16737"/>
                      </a:lnTo>
                      <a:lnTo>
                        <a:pt x="4552" y="17090"/>
                      </a:lnTo>
                      <a:lnTo>
                        <a:pt x="4575" y="17443"/>
                      </a:lnTo>
                      <a:lnTo>
                        <a:pt x="4586" y="17825"/>
                      </a:lnTo>
                      <a:lnTo>
                        <a:pt x="4586" y="18193"/>
                      </a:lnTo>
                      <a:lnTo>
                        <a:pt x="4586" y="18574"/>
                      </a:lnTo>
                      <a:lnTo>
                        <a:pt x="4586" y="18984"/>
                      </a:lnTo>
                      <a:lnTo>
                        <a:pt x="4552" y="19366"/>
                      </a:lnTo>
                      <a:lnTo>
                        <a:pt x="4507" y="19748"/>
                      </a:lnTo>
                      <a:lnTo>
                        <a:pt x="4462" y="20129"/>
                      </a:lnTo>
                      <a:lnTo>
                        <a:pt x="4371" y="20483"/>
                      </a:lnTo>
                      <a:lnTo>
                        <a:pt x="4292" y="20836"/>
                      </a:lnTo>
                      <a:lnTo>
                        <a:pt x="4202" y="21161"/>
                      </a:lnTo>
                      <a:lnTo>
                        <a:pt x="4744" y="21161"/>
                      </a:lnTo>
                      <a:lnTo>
                        <a:pt x="5264" y="21161"/>
                      </a:lnTo>
                      <a:lnTo>
                        <a:pt x="5784" y="21161"/>
                      </a:lnTo>
                      <a:lnTo>
                        <a:pt x="6235" y="21161"/>
                      </a:lnTo>
                      <a:lnTo>
                        <a:pt x="6676" y="21161"/>
                      </a:lnTo>
                      <a:lnTo>
                        <a:pt x="7060" y="21161"/>
                      </a:lnTo>
                      <a:lnTo>
                        <a:pt x="7410" y="21161"/>
                      </a:lnTo>
                      <a:lnTo>
                        <a:pt x="7670" y="21161"/>
                      </a:lnTo>
                      <a:lnTo>
                        <a:pt x="8020" y="21020"/>
                      </a:lnTo>
                      <a:lnTo>
                        <a:pt x="8303" y="20893"/>
                      </a:lnTo>
                      <a:lnTo>
                        <a:pt x="8563" y="20695"/>
                      </a:lnTo>
                      <a:lnTo>
                        <a:pt x="8800" y="20511"/>
                      </a:lnTo>
                      <a:lnTo>
                        <a:pt x="8969" y="20285"/>
                      </a:lnTo>
                      <a:lnTo>
                        <a:pt x="9150" y="20045"/>
                      </a:lnTo>
                      <a:lnTo>
                        <a:pt x="9252" y="19804"/>
                      </a:lnTo>
                      <a:lnTo>
                        <a:pt x="9342" y="19550"/>
                      </a:lnTo>
                      <a:lnTo>
                        <a:pt x="9410" y="19281"/>
                      </a:lnTo>
                      <a:lnTo>
                        <a:pt x="9433" y="19013"/>
                      </a:lnTo>
                      <a:lnTo>
                        <a:pt x="9433" y="18744"/>
                      </a:lnTo>
                      <a:lnTo>
                        <a:pt x="9387" y="18504"/>
                      </a:lnTo>
                      <a:lnTo>
                        <a:pt x="9320" y="18221"/>
                      </a:lnTo>
                      <a:lnTo>
                        <a:pt x="9207" y="17981"/>
                      </a:lnTo>
                      <a:lnTo>
                        <a:pt x="9105" y="17740"/>
                      </a:lnTo>
                      <a:lnTo>
                        <a:pt x="8924" y="17514"/>
                      </a:lnTo>
                      <a:lnTo>
                        <a:pt x="8777" y="17274"/>
                      </a:lnTo>
                      <a:lnTo>
                        <a:pt x="8642" y="17034"/>
                      </a:lnTo>
                      <a:lnTo>
                        <a:pt x="8563" y="16765"/>
                      </a:lnTo>
                      <a:lnTo>
                        <a:pt x="8472" y="16468"/>
                      </a:lnTo>
                      <a:lnTo>
                        <a:pt x="8450" y="16157"/>
                      </a:lnTo>
                      <a:lnTo>
                        <a:pt x="8450" y="15860"/>
                      </a:lnTo>
                      <a:lnTo>
                        <a:pt x="8472" y="15563"/>
                      </a:lnTo>
                      <a:lnTo>
                        <a:pt x="8540" y="15267"/>
                      </a:lnTo>
                      <a:lnTo>
                        <a:pt x="8642" y="14998"/>
                      </a:lnTo>
                      <a:lnTo>
                        <a:pt x="8777" y="14729"/>
                      </a:lnTo>
                      <a:lnTo>
                        <a:pt x="8868" y="14616"/>
                      </a:lnTo>
                      <a:lnTo>
                        <a:pt x="8969" y="14475"/>
                      </a:lnTo>
                      <a:lnTo>
                        <a:pt x="9060" y="14376"/>
                      </a:lnTo>
                      <a:lnTo>
                        <a:pt x="9184" y="14291"/>
                      </a:lnTo>
                      <a:lnTo>
                        <a:pt x="9297" y="14206"/>
                      </a:lnTo>
                      <a:lnTo>
                        <a:pt x="9433" y="14121"/>
                      </a:lnTo>
                      <a:lnTo>
                        <a:pt x="9579" y="14051"/>
                      </a:lnTo>
                      <a:lnTo>
                        <a:pt x="9726" y="13994"/>
                      </a:lnTo>
                      <a:lnTo>
                        <a:pt x="9884" y="13938"/>
                      </a:lnTo>
                      <a:lnTo>
                        <a:pt x="10054" y="13909"/>
                      </a:lnTo>
                      <a:lnTo>
                        <a:pt x="10257" y="13881"/>
                      </a:lnTo>
                      <a:lnTo>
                        <a:pt x="10449" y="13881"/>
                      </a:lnTo>
                      <a:lnTo>
                        <a:pt x="10664" y="13881"/>
                      </a:lnTo>
                      <a:lnTo>
                        <a:pt x="10856" y="13909"/>
                      </a:lnTo>
                      <a:lnTo>
                        <a:pt x="11037" y="13966"/>
                      </a:lnTo>
                      <a:lnTo>
                        <a:pt x="11206" y="14023"/>
                      </a:lnTo>
                      <a:lnTo>
                        <a:pt x="11353" y="14093"/>
                      </a:lnTo>
                      <a:lnTo>
                        <a:pt x="11511" y="14178"/>
                      </a:lnTo>
                      <a:lnTo>
                        <a:pt x="11635" y="14263"/>
                      </a:lnTo>
                      <a:lnTo>
                        <a:pt x="11748" y="14376"/>
                      </a:lnTo>
                      <a:lnTo>
                        <a:pt x="11861" y="14475"/>
                      </a:lnTo>
                      <a:lnTo>
                        <a:pt x="11941" y="14616"/>
                      </a:lnTo>
                      <a:lnTo>
                        <a:pt x="12031" y="14758"/>
                      </a:lnTo>
                      <a:lnTo>
                        <a:pt x="12099" y="14885"/>
                      </a:lnTo>
                      <a:lnTo>
                        <a:pt x="12200" y="15210"/>
                      </a:lnTo>
                      <a:lnTo>
                        <a:pt x="12268" y="15507"/>
                      </a:lnTo>
                      <a:lnTo>
                        <a:pt x="12291" y="15832"/>
                      </a:lnTo>
                      <a:lnTo>
                        <a:pt x="12291" y="16157"/>
                      </a:lnTo>
                      <a:lnTo>
                        <a:pt x="12246" y="16482"/>
                      </a:lnTo>
                      <a:lnTo>
                        <a:pt x="12178" y="16807"/>
                      </a:lnTo>
                      <a:lnTo>
                        <a:pt x="12099" y="17090"/>
                      </a:lnTo>
                      <a:lnTo>
                        <a:pt x="12008" y="17330"/>
                      </a:lnTo>
                      <a:lnTo>
                        <a:pt x="11884" y="17542"/>
                      </a:lnTo>
                      <a:lnTo>
                        <a:pt x="11748" y="17712"/>
                      </a:lnTo>
                      <a:lnTo>
                        <a:pt x="11613" y="17839"/>
                      </a:lnTo>
                      <a:lnTo>
                        <a:pt x="11489" y="18037"/>
                      </a:lnTo>
                      <a:lnTo>
                        <a:pt x="11398" y="18221"/>
                      </a:lnTo>
                      <a:lnTo>
                        <a:pt x="11319" y="18447"/>
                      </a:lnTo>
                      <a:lnTo>
                        <a:pt x="11251" y="18659"/>
                      </a:lnTo>
                      <a:lnTo>
                        <a:pt x="11206" y="18900"/>
                      </a:lnTo>
                      <a:lnTo>
                        <a:pt x="11184" y="19154"/>
                      </a:lnTo>
                      <a:lnTo>
                        <a:pt x="11184" y="19423"/>
                      </a:lnTo>
                      <a:lnTo>
                        <a:pt x="11229" y="19663"/>
                      </a:lnTo>
                      <a:lnTo>
                        <a:pt x="11297" y="19903"/>
                      </a:lnTo>
                      <a:lnTo>
                        <a:pt x="11376" y="20158"/>
                      </a:lnTo>
                      <a:lnTo>
                        <a:pt x="11511" y="20398"/>
                      </a:lnTo>
                      <a:lnTo>
                        <a:pt x="11681" y="20610"/>
                      </a:lnTo>
                      <a:lnTo>
                        <a:pt x="11884" y="20808"/>
                      </a:lnTo>
                      <a:lnTo>
                        <a:pt x="12121" y="20992"/>
                      </a:lnTo>
                      <a:lnTo>
                        <a:pt x="12404" y="21161"/>
                      </a:lnTo>
                      <a:lnTo>
                        <a:pt x="12528" y="21190"/>
                      </a:lnTo>
                      <a:lnTo>
                        <a:pt x="12856" y="21274"/>
                      </a:lnTo>
                      <a:lnTo>
                        <a:pt x="13330" y="21373"/>
                      </a:lnTo>
                      <a:lnTo>
                        <a:pt x="13963" y="21486"/>
                      </a:lnTo>
                      <a:lnTo>
                        <a:pt x="14313" y="21543"/>
                      </a:lnTo>
                      <a:lnTo>
                        <a:pt x="14652" y="21571"/>
                      </a:lnTo>
                      <a:lnTo>
                        <a:pt x="15025" y="21600"/>
                      </a:lnTo>
                      <a:lnTo>
                        <a:pt x="15409" y="21600"/>
                      </a:lnTo>
                      <a:lnTo>
                        <a:pt x="15782" y="21600"/>
                      </a:lnTo>
                      <a:lnTo>
                        <a:pt x="16177" y="21571"/>
                      </a:lnTo>
                      <a:lnTo>
                        <a:pt x="16516" y="21486"/>
                      </a:lnTo>
                      <a:lnTo>
                        <a:pt x="16889" y="21402"/>
                      </a:lnTo>
                      <a:lnTo>
                        <a:pt x="16821" y="21190"/>
                      </a:lnTo>
                      <a:lnTo>
                        <a:pt x="16776" y="20935"/>
                      </a:lnTo>
                      <a:lnTo>
                        <a:pt x="16742" y="20667"/>
                      </a:lnTo>
                      <a:lnTo>
                        <a:pt x="16719" y="20370"/>
                      </a:lnTo>
                      <a:lnTo>
                        <a:pt x="16697" y="19719"/>
                      </a:lnTo>
                      <a:lnTo>
                        <a:pt x="16697" y="19013"/>
                      </a:lnTo>
                      <a:lnTo>
                        <a:pt x="16719" y="18306"/>
                      </a:lnTo>
                      <a:lnTo>
                        <a:pt x="16753" y="17599"/>
                      </a:lnTo>
                      <a:lnTo>
                        <a:pt x="16821" y="16949"/>
                      </a:lnTo>
                      <a:lnTo>
                        <a:pt x="16889" y="16383"/>
                      </a:lnTo>
                      <a:lnTo>
                        <a:pt x="16934" y="16129"/>
                      </a:lnTo>
                      <a:lnTo>
                        <a:pt x="17002" y="15945"/>
                      </a:lnTo>
                      <a:lnTo>
                        <a:pt x="17081" y="15790"/>
                      </a:lnTo>
                      <a:lnTo>
                        <a:pt x="17194" y="15648"/>
                      </a:lnTo>
                      <a:lnTo>
                        <a:pt x="17318" y="15563"/>
                      </a:lnTo>
                      <a:lnTo>
                        <a:pt x="17453" y="15507"/>
                      </a:lnTo>
                      <a:lnTo>
                        <a:pt x="17600" y="15450"/>
                      </a:lnTo>
                      <a:lnTo>
                        <a:pt x="17758" y="15450"/>
                      </a:lnTo>
                      <a:lnTo>
                        <a:pt x="17905" y="15479"/>
                      </a:lnTo>
                      <a:lnTo>
                        <a:pt x="18064" y="15535"/>
                      </a:lnTo>
                      <a:lnTo>
                        <a:pt x="18233" y="15620"/>
                      </a:lnTo>
                      <a:lnTo>
                        <a:pt x="18380" y="15733"/>
                      </a:lnTo>
                      <a:lnTo>
                        <a:pt x="18561" y="15832"/>
                      </a:lnTo>
                      <a:lnTo>
                        <a:pt x="18707" y="15973"/>
                      </a:lnTo>
                      <a:lnTo>
                        <a:pt x="18866" y="16129"/>
                      </a:lnTo>
                      <a:lnTo>
                        <a:pt x="18990" y="16327"/>
                      </a:lnTo>
                      <a:lnTo>
                        <a:pt x="19125" y="16482"/>
                      </a:lnTo>
                      <a:lnTo>
                        <a:pt x="19295" y="16624"/>
                      </a:lnTo>
                      <a:lnTo>
                        <a:pt x="19464" y="16737"/>
                      </a:lnTo>
                      <a:lnTo>
                        <a:pt x="19668" y="16807"/>
                      </a:lnTo>
                      <a:lnTo>
                        <a:pt x="19860" y="16836"/>
                      </a:lnTo>
                      <a:lnTo>
                        <a:pt x="20052" y="16864"/>
                      </a:lnTo>
                      <a:lnTo>
                        <a:pt x="20266" y="16836"/>
                      </a:lnTo>
                      <a:lnTo>
                        <a:pt x="20470" y="16793"/>
                      </a:lnTo>
                      <a:lnTo>
                        <a:pt x="20662" y="16708"/>
                      </a:lnTo>
                      <a:lnTo>
                        <a:pt x="20854" y="16567"/>
                      </a:lnTo>
                      <a:lnTo>
                        <a:pt x="21035" y="16412"/>
                      </a:lnTo>
                      <a:lnTo>
                        <a:pt x="21182" y="16214"/>
                      </a:lnTo>
                      <a:lnTo>
                        <a:pt x="21340" y="16002"/>
                      </a:lnTo>
                      <a:lnTo>
                        <a:pt x="21441" y="15733"/>
                      </a:lnTo>
                      <a:lnTo>
                        <a:pt x="21532" y="15436"/>
                      </a:lnTo>
                      <a:lnTo>
                        <a:pt x="21600" y="15083"/>
                      </a:lnTo>
                      <a:lnTo>
                        <a:pt x="21600" y="14885"/>
                      </a:lnTo>
                      <a:lnTo>
                        <a:pt x="21600" y="14729"/>
                      </a:lnTo>
                      <a:lnTo>
                        <a:pt x="21600" y="14531"/>
                      </a:lnTo>
                      <a:lnTo>
                        <a:pt x="21577" y="14376"/>
                      </a:lnTo>
                      <a:lnTo>
                        <a:pt x="21532" y="14206"/>
                      </a:lnTo>
                      <a:lnTo>
                        <a:pt x="21487" y="14051"/>
                      </a:lnTo>
                      <a:lnTo>
                        <a:pt x="21419" y="13909"/>
                      </a:lnTo>
                      <a:lnTo>
                        <a:pt x="21351" y="13768"/>
                      </a:lnTo>
                      <a:lnTo>
                        <a:pt x="21204" y="13500"/>
                      </a:lnTo>
                      <a:lnTo>
                        <a:pt x="21035" y="13287"/>
                      </a:lnTo>
                      <a:lnTo>
                        <a:pt x="20809" y="13090"/>
                      </a:lnTo>
                      <a:lnTo>
                        <a:pt x="20594" y="12962"/>
                      </a:lnTo>
                      <a:lnTo>
                        <a:pt x="20357" y="12821"/>
                      </a:lnTo>
                      <a:lnTo>
                        <a:pt x="20120" y="12764"/>
                      </a:lnTo>
                      <a:lnTo>
                        <a:pt x="19882" y="12708"/>
                      </a:lnTo>
                      <a:lnTo>
                        <a:pt x="19645" y="12736"/>
                      </a:lnTo>
                      <a:lnTo>
                        <a:pt x="19430" y="12793"/>
                      </a:lnTo>
                      <a:lnTo>
                        <a:pt x="19227" y="12906"/>
                      </a:lnTo>
                      <a:lnTo>
                        <a:pt x="19148" y="12962"/>
                      </a:lnTo>
                      <a:lnTo>
                        <a:pt x="19058" y="13047"/>
                      </a:lnTo>
                      <a:lnTo>
                        <a:pt x="18990" y="13146"/>
                      </a:lnTo>
                      <a:lnTo>
                        <a:pt x="18911" y="13259"/>
                      </a:lnTo>
                      <a:lnTo>
                        <a:pt x="18775" y="13471"/>
                      </a:lnTo>
                      <a:lnTo>
                        <a:pt x="18628" y="13641"/>
                      </a:lnTo>
                      <a:lnTo>
                        <a:pt x="18470" y="13740"/>
                      </a:lnTo>
                      <a:lnTo>
                        <a:pt x="18301" y="13825"/>
                      </a:lnTo>
                      <a:lnTo>
                        <a:pt x="18143" y="13853"/>
                      </a:lnTo>
                      <a:lnTo>
                        <a:pt x="17973" y="13881"/>
                      </a:lnTo>
                      <a:lnTo>
                        <a:pt x="17804" y="13853"/>
                      </a:lnTo>
                      <a:lnTo>
                        <a:pt x="17646" y="13796"/>
                      </a:lnTo>
                      <a:lnTo>
                        <a:pt x="17499" y="13726"/>
                      </a:lnTo>
                      <a:lnTo>
                        <a:pt x="17341" y="13641"/>
                      </a:lnTo>
                      <a:lnTo>
                        <a:pt x="17216" y="13528"/>
                      </a:lnTo>
                      <a:lnTo>
                        <a:pt x="17103" y="13386"/>
                      </a:lnTo>
                      <a:lnTo>
                        <a:pt x="17024" y="13259"/>
                      </a:lnTo>
                      <a:lnTo>
                        <a:pt x="16934" y="13118"/>
                      </a:lnTo>
                      <a:lnTo>
                        <a:pt x="16889" y="12991"/>
                      </a:lnTo>
                      <a:lnTo>
                        <a:pt x="16889" y="12849"/>
                      </a:lnTo>
                      <a:lnTo>
                        <a:pt x="16889" y="12383"/>
                      </a:lnTo>
                      <a:lnTo>
                        <a:pt x="16889" y="11662"/>
                      </a:lnTo>
                      <a:lnTo>
                        <a:pt x="16889" y="10701"/>
                      </a:lnTo>
                      <a:lnTo>
                        <a:pt x="16889" y="9640"/>
                      </a:lnTo>
                      <a:lnTo>
                        <a:pt x="16889" y="8566"/>
                      </a:lnTo>
                      <a:lnTo>
                        <a:pt x="16889" y="7478"/>
                      </a:lnTo>
                      <a:lnTo>
                        <a:pt x="16889" y="6502"/>
                      </a:lnTo>
                      <a:lnTo>
                        <a:pt x="16889" y="5739"/>
                      </a:lnTo>
                      <a:lnTo>
                        <a:pt x="16674" y="5894"/>
                      </a:lnTo>
                      <a:lnTo>
                        <a:pt x="16414" y="6036"/>
                      </a:lnTo>
                      <a:lnTo>
                        <a:pt x="16154" y="6177"/>
                      </a:lnTo>
                      <a:lnTo>
                        <a:pt x="15849" y="6248"/>
                      </a:lnTo>
                      <a:lnTo>
                        <a:pt x="15544" y="6304"/>
                      </a:lnTo>
                      <a:lnTo>
                        <a:pt x="15217" y="6332"/>
                      </a:lnTo>
                      <a:lnTo>
                        <a:pt x="14866" y="6361"/>
                      </a:lnTo>
                      <a:lnTo>
                        <a:pt x="14550" y="6361"/>
                      </a:lnTo>
                      <a:lnTo>
                        <a:pt x="14200" y="6332"/>
                      </a:lnTo>
                      <a:lnTo>
                        <a:pt x="13850" y="6276"/>
                      </a:lnTo>
                      <a:lnTo>
                        <a:pt x="13522" y="6219"/>
                      </a:lnTo>
                      <a:lnTo>
                        <a:pt x="13206" y="6149"/>
                      </a:lnTo>
                      <a:lnTo>
                        <a:pt x="12901" y="6064"/>
                      </a:lnTo>
                      <a:lnTo>
                        <a:pt x="12618" y="5951"/>
                      </a:lnTo>
                      <a:lnTo>
                        <a:pt x="12358" y="5838"/>
                      </a:lnTo>
                      <a:lnTo>
                        <a:pt x="12121" y="5739"/>
                      </a:lnTo>
                      <a:lnTo>
                        <a:pt x="11941" y="5626"/>
                      </a:lnTo>
                      <a:lnTo>
                        <a:pt x="11794" y="5513"/>
                      </a:lnTo>
                      <a:lnTo>
                        <a:pt x="11658" y="5414"/>
                      </a:lnTo>
                      <a:lnTo>
                        <a:pt x="11556" y="5301"/>
                      </a:lnTo>
                      <a:lnTo>
                        <a:pt x="11466" y="5187"/>
                      </a:lnTo>
                      <a:lnTo>
                        <a:pt x="11398" y="5089"/>
                      </a:lnTo>
                      <a:lnTo>
                        <a:pt x="11376" y="4947"/>
                      </a:lnTo>
                      <a:lnTo>
                        <a:pt x="11353" y="4834"/>
                      </a:lnTo>
                      <a:lnTo>
                        <a:pt x="11353" y="4707"/>
                      </a:lnTo>
                      <a:lnTo>
                        <a:pt x="11376" y="4565"/>
                      </a:lnTo>
                      <a:lnTo>
                        <a:pt x="11443" y="4410"/>
                      </a:lnTo>
                      <a:lnTo>
                        <a:pt x="11511" y="4240"/>
                      </a:lnTo>
                      <a:lnTo>
                        <a:pt x="11703" y="3887"/>
                      </a:lnTo>
                      <a:lnTo>
                        <a:pt x="11986" y="3505"/>
                      </a:lnTo>
                      <a:lnTo>
                        <a:pt x="12144" y="3265"/>
                      </a:lnTo>
                      <a:lnTo>
                        <a:pt x="12246" y="3025"/>
                      </a:lnTo>
                      <a:lnTo>
                        <a:pt x="12336" y="2756"/>
                      </a:lnTo>
                      <a:lnTo>
                        <a:pt x="12404" y="2445"/>
                      </a:lnTo>
                      <a:lnTo>
                        <a:pt x="12438" y="2176"/>
                      </a:lnTo>
                      <a:lnTo>
                        <a:pt x="12438" y="1880"/>
                      </a:lnTo>
                      <a:lnTo>
                        <a:pt x="12404" y="1583"/>
                      </a:lnTo>
                      <a:lnTo>
                        <a:pt x="12336" y="1314"/>
                      </a:lnTo>
                      <a:lnTo>
                        <a:pt x="12246" y="1046"/>
                      </a:lnTo>
                      <a:lnTo>
                        <a:pt x="12099" y="791"/>
                      </a:lnTo>
                      <a:lnTo>
                        <a:pt x="12008" y="692"/>
                      </a:lnTo>
                      <a:lnTo>
                        <a:pt x="11918" y="579"/>
                      </a:lnTo>
                      <a:lnTo>
                        <a:pt x="11816" y="466"/>
                      </a:lnTo>
                      <a:lnTo>
                        <a:pt x="11703" y="381"/>
                      </a:lnTo>
                      <a:lnTo>
                        <a:pt x="11579" y="310"/>
                      </a:lnTo>
                      <a:lnTo>
                        <a:pt x="11443" y="226"/>
                      </a:lnTo>
                      <a:lnTo>
                        <a:pt x="11297" y="169"/>
                      </a:lnTo>
                      <a:lnTo>
                        <a:pt x="11138" y="113"/>
                      </a:lnTo>
                      <a:lnTo>
                        <a:pt x="10969" y="56"/>
                      </a:lnTo>
                      <a:lnTo>
                        <a:pt x="10800" y="28"/>
                      </a:lnTo>
                      <a:lnTo>
                        <a:pt x="10619" y="28"/>
                      </a:lnTo>
                      <a:lnTo>
                        <a:pt x="10404" y="28"/>
                      </a:lnTo>
                      <a:lnTo>
                        <a:pt x="10257" y="28"/>
                      </a:lnTo>
                      <a:lnTo>
                        <a:pt x="10076" y="56"/>
                      </a:lnTo>
                      <a:lnTo>
                        <a:pt x="9952" y="84"/>
                      </a:lnTo>
                      <a:lnTo>
                        <a:pt x="9794" y="141"/>
                      </a:lnTo>
                      <a:lnTo>
                        <a:pt x="9692" y="226"/>
                      </a:lnTo>
                      <a:lnTo>
                        <a:pt x="9557" y="282"/>
                      </a:lnTo>
                      <a:lnTo>
                        <a:pt x="9455" y="381"/>
                      </a:lnTo>
                      <a:lnTo>
                        <a:pt x="9365" y="466"/>
                      </a:lnTo>
                      <a:lnTo>
                        <a:pt x="9274" y="579"/>
                      </a:lnTo>
                      <a:lnTo>
                        <a:pt x="9184" y="692"/>
                      </a:lnTo>
                      <a:lnTo>
                        <a:pt x="9128" y="791"/>
                      </a:lnTo>
                      <a:lnTo>
                        <a:pt x="9060" y="932"/>
                      </a:lnTo>
                      <a:lnTo>
                        <a:pt x="8969" y="1201"/>
                      </a:lnTo>
                      <a:lnTo>
                        <a:pt x="8913" y="1498"/>
                      </a:lnTo>
                      <a:lnTo>
                        <a:pt x="8890" y="1795"/>
                      </a:lnTo>
                      <a:lnTo>
                        <a:pt x="8890" y="2120"/>
                      </a:lnTo>
                      <a:lnTo>
                        <a:pt x="8913" y="2445"/>
                      </a:lnTo>
                      <a:lnTo>
                        <a:pt x="8969" y="2756"/>
                      </a:lnTo>
                      <a:lnTo>
                        <a:pt x="9060" y="3081"/>
                      </a:lnTo>
                      <a:lnTo>
                        <a:pt x="9173" y="3378"/>
                      </a:lnTo>
                      <a:lnTo>
                        <a:pt x="9297" y="3647"/>
                      </a:lnTo>
                      <a:lnTo>
                        <a:pt x="9466" y="3887"/>
                      </a:lnTo>
                      <a:lnTo>
                        <a:pt x="9579" y="4085"/>
                      </a:lnTo>
                      <a:lnTo>
                        <a:pt x="9670" y="4269"/>
                      </a:lnTo>
                      <a:lnTo>
                        <a:pt x="9726" y="4467"/>
                      </a:lnTo>
                      <a:lnTo>
                        <a:pt x="9771" y="4650"/>
                      </a:lnTo>
                      <a:lnTo>
                        <a:pt x="9771" y="4834"/>
                      </a:lnTo>
                      <a:lnTo>
                        <a:pt x="9749" y="5032"/>
                      </a:lnTo>
                      <a:lnTo>
                        <a:pt x="9715" y="5216"/>
                      </a:lnTo>
                      <a:lnTo>
                        <a:pt x="9625" y="5385"/>
                      </a:lnTo>
                      <a:lnTo>
                        <a:pt x="9534" y="5513"/>
                      </a:lnTo>
                      <a:lnTo>
                        <a:pt x="9410" y="5626"/>
                      </a:lnTo>
                      <a:lnTo>
                        <a:pt x="9229" y="5710"/>
                      </a:lnTo>
                      <a:lnTo>
                        <a:pt x="9060" y="5767"/>
                      </a:lnTo>
                      <a:lnTo>
                        <a:pt x="8845" y="5767"/>
                      </a:lnTo>
                      <a:lnTo>
                        <a:pt x="8585" y="5739"/>
                      </a:lnTo>
                      <a:lnTo>
                        <a:pt x="8325" y="5654"/>
                      </a:lnTo>
                      <a:lnTo>
                        <a:pt x="8020" y="5513"/>
                      </a:lnTo>
                      <a:lnTo>
                        <a:pt x="7840" y="5442"/>
                      </a:lnTo>
                      <a:lnTo>
                        <a:pt x="7648" y="5385"/>
                      </a:lnTo>
                      <a:lnTo>
                        <a:pt x="7433" y="5329"/>
                      </a:lnTo>
                      <a:lnTo>
                        <a:pt x="7241" y="5301"/>
                      </a:lnTo>
                      <a:lnTo>
                        <a:pt x="6755" y="5301"/>
                      </a:lnTo>
                      <a:lnTo>
                        <a:pt x="6281" y="5329"/>
                      </a:lnTo>
                      <a:lnTo>
                        <a:pt x="5784" y="5385"/>
                      </a:lnTo>
                      <a:lnTo>
                        <a:pt x="5264" y="5498"/>
                      </a:lnTo>
                      <a:lnTo>
                        <a:pt x="4744" y="5597"/>
                      </a:lnTo>
                      <a:lnTo>
                        <a:pt x="4247" y="5739"/>
                      </a:lnTo>
                      <a:lnTo>
                        <a:pt x="4202" y="5894"/>
                      </a:lnTo>
                      <a:lnTo>
                        <a:pt x="4202" y="6191"/>
                      </a:lnTo>
                      <a:lnTo>
                        <a:pt x="4202" y="6545"/>
                      </a:lnTo>
                      <a:lnTo>
                        <a:pt x="4225" y="6954"/>
                      </a:lnTo>
                      <a:lnTo>
                        <a:pt x="4315" y="7930"/>
                      </a:lnTo>
                      <a:lnTo>
                        <a:pt x="4394" y="9018"/>
                      </a:lnTo>
                      <a:lnTo>
                        <a:pt x="4439" y="9570"/>
                      </a:lnTo>
                      <a:lnTo>
                        <a:pt x="4462" y="10107"/>
                      </a:lnTo>
                      <a:lnTo>
                        <a:pt x="4484" y="10630"/>
                      </a:lnTo>
                      <a:lnTo>
                        <a:pt x="4507" y="11082"/>
                      </a:lnTo>
                      <a:lnTo>
                        <a:pt x="4484" y="11520"/>
                      </a:lnTo>
                      <a:lnTo>
                        <a:pt x="4439" y="11874"/>
                      </a:lnTo>
                      <a:lnTo>
                        <a:pt x="4394" y="12029"/>
                      </a:lnTo>
                      <a:lnTo>
                        <a:pt x="4349" y="12171"/>
                      </a:lnTo>
                      <a:lnTo>
                        <a:pt x="4315" y="12284"/>
                      </a:lnTo>
                      <a:lnTo>
                        <a:pt x="4247" y="12354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 dirty="0">
                    <a:latin typeface="Mangal" panose="02040503050203030202" pitchFamily="18" charset="0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48" name="Puzzle4"/>
                <p:cNvSpPr>
                  <a:spLocks noEditPoints="1" noChangeArrowheads="1"/>
                </p:cNvSpPr>
                <p:nvPr/>
              </p:nvSpPr>
              <p:spPr bwMode="auto">
                <a:xfrm>
                  <a:off x="2192" y="1719"/>
                  <a:ext cx="1072" cy="1763"/>
                </a:xfrm>
                <a:custGeom>
                  <a:avLst/>
                  <a:gdLst>
                    <a:gd name="T0" fmla="*/ 8307 w 21600"/>
                    <a:gd name="T1" fmla="*/ 11593 h 21600"/>
                    <a:gd name="T2" fmla="*/ 453 w 21600"/>
                    <a:gd name="T3" fmla="*/ 16938 h 21600"/>
                    <a:gd name="T4" fmla="*/ 11500 w 21600"/>
                    <a:gd name="T5" fmla="*/ 21600 h 21600"/>
                    <a:gd name="T6" fmla="*/ 20920 w 21600"/>
                    <a:gd name="T7" fmla="*/ 16751 h 21600"/>
                    <a:gd name="T8" fmla="*/ 13972 w 21600"/>
                    <a:gd name="T9" fmla="*/ 10888 h 21600"/>
                    <a:gd name="T10" fmla="*/ 21033 w 21600"/>
                    <a:gd name="T11" fmla="*/ 4716 h 21600"/>
                    <a:gd name="T12" fmla="*/ 11102 w 21600"/>
                    <a:gd name="T13" fmla="*/ 11 h 21600"/>
                    <a:gd name="T14" fmla="*/ 453 w 21600"/>
                    <a:gd name="T15" fmla="*/ 4716 h 21600"/>
                    <a:gd name="T16" fmla="*/ 2076 w 21600"/>
                    <a:gd name="T17" fmla="*/ 5664 h 21600"/>
                    <a:gd name="T18" fmla="*/ 20203 w 21600"/>
                    <a:gd name="T19" fmla="*/ 1598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3813" y="10590"/>
                      </a:moveTo>
                      <a:lnTo>
                        <a:pt x="3927" y="10513"/>
                      </a:lnTo>
                      <a:lnTo>
                        <a:pt x="4078" y="10425"/>
                      </a:lnTo>
                      <a:lnTo>
                        <a:pt x="4210" y="10359"/>
                      </a:lnTo>
                      <a:lnTo>
                        <a:pt x="4361" y="10315"/>
                      </a:lnTo>
                      <a:lnTo>
                        <a:pt x="4682" y="10237"/>
                      </a:lnTo>
                      <a:lnTo>
                        <a:pt x="5041" y="10193"/>
                      </a:lnTo>
                      <a:lnTo>
                        <a:pt x="5456" y="10171"/>
                      </a:lnTo>
                      <a:lnTo>
                        <a:pt x="5853" y="10193"/>
                      </a:lnTo>
                      <a:lnTo>
                        <a:pt x="6249" y="10260"/>
                      </a:lnTo>
                      <a:lnTo>
                        <a:pt x="6646" y="10337"/>
                      </a:lnTo>
                      <a:lnTo>
                        <a:pt x="7004" y="10469"/>
                      </a:lnTo>
                      <a:lnTo>
                        <a:pt x="7363" y="10612"/>
                      </a:lnTo>
                      <a:lnTo>
                        <a:pt x="7665" y="10788"/>
                      </a:lnTo>
                      <a:lnTo>
                        <a:pt x="7911" y="10998"/>
                      </a:lnTo>
                      <a:lnTo>
                        <a:pt x="8024" y="11097"/>
                      </a:lnTo>
                      <a:lnTo>
                        <a:pt x="8137" y="11207"/>
                      </a:lnTo>
                      <a:lnTo>
                        <a:pt x="8194" y="11340"/>
                      </a:lnTo>
                      <a:lnTo>
                        <a:pt x="8269" y="11461"/>
                      </a:lnTo>
                      <a:lnTo>
                        <a:pt x="8307" y="11593"/>
                      </a:lnTo>
                      <a:lnTo>
                        <a:pt x="8307" y="11714"/>
                      </a:lnTo>
                      <a:lnTo>
                        <a:pt x="8307" y="11868"/>
                      </a:lnTo>
                      <a:lnTo>
                        <a:pt x="8307" y="12012"/>
                      </a:lnTo>
                      <a:lnTo>
                        <a:pt x="8194" y="12265"/>
                      </a:lnTo>
                      <a:lnTo>
                        <a:pt x="8062" y="12519"/>
                      </a:lnTo>
                      <a:lnTo>
                        <a:pt x="7873" y="12706"/>
                      </a:lnTo>
                      <a:lnTo>
                        <a:pt x="7627" y="12904"/>
                      </a:lnTo>
                      <a:lnTo>
                        <a:pt x="7363" y="13048"/>
                      </a:lnTo>
                      <a:lnTo>
                        <a:pt x="7080" y="13180"/>
                      </a:lnTo>
                      <a:lnTo>
                        <a:pt x="6759" y="13257"/>
                      </a:lnTo>
                      <a:lnTo>
                        <a:pt x="6419" y="13345"/>
                      </a:lnTo>
                      <a:lnTo>
                        <a:pt x="6098" y="13389"/>
                      </a:lnTo>
                      <a:lnTo>
                        <a:pt x="5739" y="13389"/>
                      </a:lnTo>
                      <a:lnTo>
                        <a:pt x="5418" y="13389"/>
                      </a:lnTo>
                      <a:lnTo>
                        <a:pt x="5079" y="13345"/>
                      </a:lnTo>
                      <a:lnTo>
                        <a:pt x="4758" y="13301"/>
                      </a:lnTo>
                      <a:lnTo>
                        <a:pt x="4474" y="13213"/>
                      </a:lnTo>
                      <a:lnTo>
                        <a:pt x="4172" y="13114"/>
                      </a:lnTo>
                      <a:lnTo>
                        <a:pt x="3965" y="12982"/>
                      </a:lnTo>
                      <a:lnTo>
                        <a:pt x="3738" y="12838"/>
                      </a:lnTo>
                      <a:lnTo>
                        <a:pt x="3493" y="12706"/>
                      </a:lnTo>
                      <a:lnTo>
                        <a:pt x="3228" y="12607"/>
                      </a:lnTo>
                      <a:lnTo>
                        <a:pt x="2945" y="12519"/>
                      </a:lnTo>
                      <a:lnTo>
                        <a:pt x="2700" y="12431"/>
                      </a:lnTo>
                      <a:lnTo>
                        <a:pt x="2397" y="12375"/>
                      </a:lnTo>
                      <a:lnTo>
                        <a:pt x="2152" y="12331"/>
                      </a:lnTo>
                      <a:lnTo>
                        <a:pt x="1888" y="12309"/>
                      </a:lnTo>
                      <a:lnTo>
                        <a:pt x="1642" y="12309"/>
                      </a:lnTo>
                      <a:lnTo>
                        <a:pt x="1397" y="12331"/>
                      </a:lnTo>
                      <a:lnTo>
                        <a:pt x="1170" y="12397"/>
                      </a:lnTo>
                      <a:lnTo>
                        <a:pt x="962" y="12453"/>
                      </a:lnTo>
                      <a:lnTo>
                        <a:pt x="774" y="12563"/>
                      </a:lnTo>
                      <a:lnTo>
                        <a:pt x="623" y="12684"/>
                      </a:lnTo>
                      <a:lnTo>
                        <a:pt x="528" y="12838"/>
                      </a:lnTo>
                      <a:lnTo>
                        <a:pt x="453" y="13026"/>
                      </a:lnTo>
                      <a:lnTo>
                        <a:pt x="339" y="13477"/>
                      </a:lnTo>
                      <a:lnTo>
                        <a:pt x="226" y="13984"/>
                      </a:lnTo>
                      <a:lnTo>
                        <a:pt x="151" y="14535"/>
                      </a:lnTo>
                      <a:lnTo>
                        <a:pt x="113" y="15075"/>
                      </a:lnTo>
                      <a:lnTo>
                        <a:pt x="113" y="15626"/>
                      </a:lnTo>
                      <a:lnTo>
                        <a:pt x="151" y="16133"/>
                      </a:lnTo>
                      <a:lnTo>
                        <a:pt x="188" y="16376"/>
                      </a:lnTo>
                      <a:lnTo>
                        <a:pt x="264" y="16585"/>
                      </a:lnTo>
                      <a:lnTo>
                        <a:pt x="339" y="16773"/>
                      </a:lnTo>
                      <a:lnTo>
                        <a:pt x="453" y="16938"/>
                      </a:lnTo>
                      <a:lnTo>
                        <a:pt x="1095" y="16883"/>
                      </a:lnTo>
                      <a:lnTo>
                        <a:pt x="1963" y="16795"/>
                      </a:lnTo>
                      <a:lnTo>
                        <a:pt x="2945" y="16751"/>
                      </a:lnTo>
                      <a:lnTo>
                        <a:pt x="3965" y="16706"/>
                      </a:lnTo>
                      <a:lnTo>
                        <a:pt x="5022" y="16684"/>
                      </a:lnTo>
                      <a:lnTo>
                        <a:pt x="5947" y="16684"/>
                      </a:lnTo>
                      <a:lnTo>
                        <a:pt x="6759" y="16706"/>
                      </a:lnTo>
                      <a:lnTo>
                        <a:pt x="7363" y="16751"/>
                      </a:lnTo>
                      <a:lnTo>
                        <a:pt x="7948" y="16839"/>
                      </a:lnTo>
                      <a:lnTo>
                        <a:pt x="8458" y="16916"/>
                      </a:lnTo>
                      <a:lnTo>
                        <a:pt x="8893" y="17026"/>
                      </a:lnTo>
                      <a:lnTo>
                        <a:pt x="9289" y="17158"/>
                      </a:lnTo>
                      <a:lnTo>
                        <a:pt x="9572" y="17280"/>
                      </a:lnTo>
                      <a:lnTo>
                        <a:pt x="9799" y="17412"/>
                      </a:lnTo>
                      <a:lnTo>
                        <a:pt x="9969" y="17555"/>
                      </a:lnTo>
                      <a:lnTo>
                        <a:pt x="10120" y="17687"/>
                      </a:lnTo>
                      <a:lnTo>
                        <a:pt x="10158" y="17831"/>
                      </a:lnTo>
                      <a:lnTo>
                        <a:pt x="10195" y="17974"/>
                      </a:lnTo>
                      <a:lnTo>
                        <a:pt x="10158" y="18128"/>
                      </a:lnTo>
                      <a:lnTo>
                        <a:pt x="10082" y="18271"/>
                      </a:lnTo>
                      <a:lnTo>
                        <a:pt x="9969" y="18426"/>
                      </a:lnTo>
                      <a:lnTo>
                        <a:pt x="9837" y="18569"/>
                      </a:lnTo>
                      <a:lnTo>
                        <a:pt x="9648" y="18701"/>
                      </a:lnTo>
                      <a:lnTo>
                        <a:pt x="9440" y="18822"/>
                      </a:lnTo>
                      <a:lnTo>
                        <a:pt x="9213" y="18999"/>
                      </a:lnTo>
                      <a:lnTo>
                        <a:pt x="9044" y="19186"/>
                      </a:lnTo>
                      <a:lnTo>
                        <a:pt x="8893" y="19395"/>
                      </a:lnTo>
                      <a:lnTo>
                        <a:pt x="8817" y="19627"/>
                      </a:lnTo>
                      <a:lnTo>
                        <a:pt x="8779" y="19858"/>
                      </a:lnTo>
                      <a:lnTo>
                        <a:pt x="8779" y="20112"/>
                      </a:lnTo>
                      <a:lnTo>
                        <a:pt x="8855" y="20354"/>
                      </a:lnTo>
                      <a:lnTo>
                        <a:pt x="8968" y="20586"/>
                      </a:lnTo>
                      <a:lnTo>
                        <a:pt x="9138" y="20817"/>
                      </a:lnTo>
                      <a:lnTo>
                        <a:pt x="9365" y="21026"/>
                      </a:lnTo>
                      <a:lnTo>
                        <a:pt x="9610" y="21192"/>
                      </a:lnTo>
                      <a:lnTo>
                        <a:pt x="9950" y="21368"/>
                      </a:lnTo>
                      <a:lnTo>
                        <a:pt x="10120" y="21445"/>
                      </a:lnTo>
                      <a:lnTo>
                        <a:pt x="10346" y="21511"/>
                      </a:lnTo>
                      <a:lnTo>
                        <a:pt x="10516" y="21555"/>
                      </a:lnTo>
                      <a:lnTo>
                        <a:pt x="10743" y="21600"/>
                      </a:lnTo>
                      <a:lnTo>
                        <a:pt x="10988" y="21644"/>
                      </a:lnTo>
                      <a:lnTo>
                        <a:pt x="11215" y="21666"/>
                      </a:lnTo>
                      <a:lnTo>
                        <a:pt x="11498" y="21666"/>
                      </a:lnTo>
                      <a:lnTo>
                        <a:pt x="11762" y="21666"/>
                      </a:lnTo>
                      <a:lnTo>
                        <a:pt x="12253" y="21644"/>
                      </a:lnTo>
                      <a:lnTo>
                        <a:pt x="12763" y="21577"/>
                      </a:lnTo>
                      <a:lnTo>
                        <a:pt x="13197" y="21467"/>
                      </a:lnTo>
                      <a:lnTo>
                        <a:pt x="13556" y="21346"/>
                      </a:lnTo>
                      <a:lnTo>
                        <a:pt x="13896" y="21192"/>
                      </a:lnTo>
                      <a:lnTo>
                        <a:pt x="14179" y="21026"/>
                      </a:lnTo>
                      <a:lnTo>
                        <a:pt x="14444" y="20839"/>
                      </a:lnTo>
                      <a:lnTo>
                        <a:pt x="14576" y="20641"/>
                      </a:lnTo>
                      <a:lnTo>
                        <a:pt x="14727" y="20431"/>
                      </a:lnTo>
                      <a:lnTo>
                        <a:pt x="14765" y="20200"/>
                      </a:lnTo>
                      <a:lnTo>
                        <a:pt x="14802" y="19991"/>
                      </a:lnTo>
                      <a:lnTo>
                        <a:pt x="14727" y="19759"/>
                      </a:lnTo>
                      <a:lnTo>
                        <a:pt x="14613" y="19550"/>
                      </a:lnTo>
                      <a:lnTo>
                        <a:pt x="14444" y="19307"/>
                      </a:lnTo>
                      <a:lnTo>
                        <a:pt x="14217" y="19098"/>
                      </a:lnTo>
                      <a:lnTo>
                        <a:pt x="13934" y="18911"/>
                      </a:lnTo>
                      <a:lnTo>
                        <a:pt x="13669" y="18745"/>
                      </a:lnTo>
                      <a:lnTo>
                        <a:pt x="13462" y="18547"/>
                      </a:lnTo>
                      <a:lnTo>
                        <a:pt x="13311" y="18337"/>
                      </a:lnTo>
                      <a:lnTo>
                        <a:pt x="13197" y="18150"/>
                      </a:lnTo>
                      <a:lnTo>
                        <a:pt x="13122" y="17941"/>
                      </a:lnTo>
                      <a:lnTo>
                        <a:pt x="13122" y="17720"/>
                      </a:lnTo>
                      <a:lnTo>
                        <a:pt x="13122" y="17533"/>
                      </a:lnTo>
                      <a:lnTo>
                        <a:pt x="13197" y="17346"/>
                      </a:lnTo>
                      <a:lnTo>
                        <a:pt x="13273" y="17158"/>
                      </a:lnTo>
                      <a:lnTo>
                        <a:pt x="13386" y="16982"/>
                      </a:lnTo>
                      <a:lnTo>
                        <a:pt x="13537" y="16839"/>
                      </a:lnTo>
                      <a:lnTo>
                        <a:pt x="13707" y="16706"/>
                      </a:lnTo>
                      <a:lnTo>
                        <a:pt x="13896" y="16607"/>
                      </a:lnTo>
                      <a:lnTo>
                        <a:pt x="14104" y="16519"/>
                      </a:lnTo>
                      <a:lnTo>
                        <a:pt x="14330" y="16453"/>
                      </a:lnTo>
                      <a:lnTo>
                        <a:pt x="14538" y="16431"/>
                      </a:lnTo>
                      <a:lnTo>
                        <a:pt x="14897" y="16453"/>
                      </a:lnTo>
                      <a:lnTo>
                        <a:pt x="15406" y="16497"/>
                      </a:lnTo>
                      <a:lnTo>
                        <a:pt x="16105" y="16541"/>
                      </a:lnTo>
                      <a:lnTo>
                        <a:pt x="16898" y="16607"/>
                      </a:lnTo>
                      <a:lnTo>
                        <a:pt x="17804" y="16651"/>
                      </a:lnTo>
                      <a:lnTo>
                        <a:pt x="18786" y="16684"/>
                      </a:lnTo>
                      <a:lnTo>
                        <a:pt x="19844" y="16728"/>
                      </a:lnTo>
                      <a:lnTo>
                        <a:pt x="20920" y="16751"/>
                      </a:lnTo>
                      <a:lnTo>
                        <a:pt x="21109" y="16497"/>
                      </a:lnTo>
                      <a:lnTo>
                        <a:pt x="21241" y="16222"/>
                      </a:lnTo>
                      <a:lnTo>
                        <a:pt x="21392" y="15946"/>
                      </a:lnTo>
                      <a:lnTo>
                        <a:pt x="21467" y="15648"/>
                      </a:lnTo>
                      <a:lnTo>
                        <a:pt x="21543" y="15351"/>
                      </a:lnTo>
                      <a:lnTo>
                        <a:pt x="21618" y="15042"/>
                      </a:lnTo>
                      <a:lnTo>
                        <a:pt x="21618" y="14745"/>
                      </a:lnTo>
                      <a:lnTo>
                        <a:pt x="21618" y="14447"/>
                      </a:lnTo>
                      <a:lnTo>
                        <a:pt x="21618" y="14150"/>
                      </a:lnTo>
                      <a:lnTo>
                        <a:pt x="21581" y="13852"/>
                      </a:lnTo>
                      <a:lnTo>
                        <a:pt x="21505" y="13577"/>
                      </a:lnTo>
                      <a:lnTo>
                        <a:pt x="21430" y="13301"/>
                      </a:lnTo>
                      <a:lnTo>
                        <a:pt x="21354" y="13048"/>
                      </a:lnTo>
                      <a:lnTo>
                        <a:pt x="21241" y="12816"/>
                      </a:lnTo>
                      <a:lnTo>
                        <a:pt x="21146" y="12607"/>
                      </a:lnTo>
                      <a:lnTo>
                        <a:pt x="21033" y="12431"/>
                      </a:lnTo>
                      <a:lnTo>
                        <a:pt x="20920" y="12265"/>
                      </a:lnTo>
                      <a:lnTo>
                        <a:pt x="20769" y="12144"/>
                      </a:lnTo>
                      <a:lnTo>
                        <a:pt x="20637" y="12034"/>
                      </a:lnTo>
                      <a:lnTo>
                        <a:pt x="20486" y="11946"/>
                      </a:lnTo>
                      <a:lnTo>
                        <a:pt x="20297" y="11891"/>
                      </a:lnTo>
                      <a:lnTo>
                        <a:pt x="20165" y="11846"/>
                      </a:lnTo>
                      <a:lnTo>
                        <a:pt x="19976" y="11824"/>
                      </a:lnTo>
                      <a:lnTo>
                        <a:pt x="19806" y="11802"/>
                      </a:lnTo>
                      <a:lnTo>
                        <a:pt x="19390" y="11824"/>
                      </a:lnTo>
                      <a:lnTo>
                        <a:pt x="18956" y="11891"/>
                      </a:lnTo>
                      <a:lnTo>
                        <a:pt x="18503" y="11968"/>
                      </a:lnTo>
                      <a:lnTo>
                        <a:pt x="17993" y="12078"/>
                      </a:lnTo>
                      <a:lnTo>
                        <a:pt x="17653" y="12144"/>
                      </a:lnTo>
                      <a:lnTo>
                        <a:pt x="17332" y="12199"/>
                      </a:lnTo>
                      <a:lnTo>
                        <a:pt x="17049" y="12221"/>
                      </a:lnTo>
                      <a:lnTo>
                        <a:pt x="16747" y="12243"/>
                      </a:lnTo>
                      <a:lnTo>
                        <a:pt x="16464" y="12243"/>
                      </a:lnTo>
                      <a:lnTo>
                        <a:pt x="16218" y="12243"/>
                      </a:lnTo>
                      <a:lnTo>
                        <a:pt x="15992" y="12221"/>
                      </a:lnTo>
                      <a:lnTo>
                        <a:pt x="15746" y="12199"/>
                      </a:lnTo>
                      <a:lnTo>
                        <a:pt x="15520" y="12155"/>
                      </a:lnTo>
                      <a:lnTo>
                        <a:pt x="15350" y="12122"/>
                      </a:lnTo>
                      <a:lnTo>
                        <a:pt x="15161" y="12056"/>
                      </a:lnTo>
                      <a:lnTo>
                        <a:pt x="14972" y="11990"/>
                      </a:lnTo>
                      <a:lnTo>
                        <a:pt x="14689" y="11846"/>
                      </a:lnTo>
                      <a:lnTo>
                        <a:pt x="14444" y="11670"/>
                      </a:lnTo>
                      <a:lnTo>
                        <a:pt x="14255" y="11483"/>
                      </a:lnTo>
                      <a:lnTo>
                        <a:pt x="14104" y="11295"/>
                      </a:lnTo>
                      <a:lnTo>
                        <a:pt x="14028" y="11086"/>
                      </a:lnTo>
                      <a:lnTo>
                        <a:pt x="13972" y="10888"/>
                      </a:lnTo>
                      <a:lnTo>
                        <a:pt x="13972" y="10700"/>
                      </a:lnTo>
                      <a:lnTo>
                        <a:pt x="14009" y="10513"/>
                      </a:lnTo>
                      <a:lnTo>
                        <a:pt x="14066" y="10359"/>
                      </a:lnTo>
                      <a:lnTo>
                        <a:pt x="14179" y="10215"/>
                      </a:lnTo>
                      <a:lnTo>
                        <a:pt x="14406" y="10006"/>
                      </a:lnTo>
                      <a:lnTo>
                        <a:pt x="14651" y="9830"/>
                      </a:lnTo>
                      <a:lnTo>
                        <a:pt x="14878" y="9686"/>
                      </a:lnTo>
                      <a:lnTo>
                        <a:pt x="15123" y="9554"/>
                      </a:lnTo>
                      <a:lnTo>
                        <a:pt x="15350" y="9477"/>
                      </a:lnTo>
                      <a:lnTo>
                        <a:pt x="15558" y="9411"/>
                      </a:lnTo>
                      <a:lnTo>
                        <a:pt x="15803" y="9345"/>
                      </a:lnTo>
                      <a:lnTo>
                        <a:pt x="16030" y="9323"/>
                      </a:lnTo>
                      <a:lnTo>
                        <a:pt x="16256" y="9301"/>
                      </a:lnTo>
                      <a:lnTo>
                        <a:pt x="16464" y="9323"/>
                      </a:lnTo>
                      <a:lnTo>
                        <a:pt x="16690" y="9345"/>
                      </a:lnTo>
                      <a:lnTo>
                        <a:pt x="16898" y="9367"/>
                      </a:lnTo>
                      <a:lnTo>
                        <a:pt x="17332" y="9477"/>
                      </a:lnTo>
                      <a:lnTo>
                        <a:pt x="17767" y="9598"/>
                      </a:lnTo>
                      <a:lnTo>
                        <a:pt x="18163" y="9731"/>
                      </a:lnTo>
                      <a:lnTo>
                        <a:pt x="18597" y="9874"/>
                      </a:lnTo>
                      <a:lnTo>
                        <a:pt x="18994" y="10006"/>
                      </a:lnTo>
                      <a:lnTo>
                        <a:pt x="19428" y="10083"/>
                      </a:lnTo>
                      <a:lnTo>
                        <a:pt x="19617" y="10127"/>
                      </a:lnTo>
                      <a:lnTo>
                        <a:pt x="19844" y="10149"/>
                      </a:lnTo>
                      <a:lnTo>
                        <a:pt x="20013" y="10149"/>
                      </a:lnTo>
                      <a:lnTo>
                        <a:pt x="20240" y="10127"/>
                      </a:lnTo>
                      <a:lnTo>
                        <a:pt x="20410" y="10105"/>
                      </a:lnTo>
                      <a:lnTo>
                        <a:pt x="20637" y="10061"/>
                      </a:lnTo>
                      <a:lnTo>
                        <a:pt x="20844" y="9984"/>
                      </a:lnTo>
                      <a:lnTo>
                        <a:pt x="21033" y="9896"/>
                      </a:lnTo>
                      <a:lnTo>
                        <a:pt x="21146" y="9830"/>
                      </a:lnTo>
                      <a:lnTo>
                        <a:pt x="21203" y="9753"/>
                      </a:lnTo>
                      <a:lnTo>
                        <a:pt x="21279" y="9642"/>
                      </a:lnTo>
                      <a:lnTo>
                        <a:pt x="21354" y="9521"/>
                      </a:lnTo>
                      <a:lnTo>
                        <a:pt x="21430" y="9246"/>
                      </a:lnTo>
                      <a:lnTo>
                        <a:pt x="21430" y="8904"/>
                      </a:lnTo>
                      <a:lnTo>
                        <a:pt x="21430" y="8540"/>
                      </a:lnTo>
                      <a:lnTo>
                        <a:pt x="21392" y="8144"/>
                      </a:lnTo>
                      <a:lnTo>
                        <a:pt x="21354" y="7714"/>
                      </a:lnTo>
                      <a:lnTo>
                        <a:pt x="21279" y="7295"/>
                      </a:lnTo>
                      <a:lnTo>
                        <a:pt x="21146" y="6446"/>
                      </a:lnTo>
                      <a:lnTo>
                        <a:pt x="20995" y="5686"/>
                      </a:lnTo>
                      <a:lnTo>
                        <a:pt x="20958" y="5366"/>
                      </a:lnTo>
                      <a:lnTo>
                        <a:pt x="20958" y="5091"/>
                      </a:lnTo>
                      <a:lnTo>
                        <a:pt x="20958" y="4860"/>
                      </a:lnTo>
                      <a:lnTo>
                        <a:pt x="21033" y="4716"/>
                      </a:lnTo>
                      <a:lnTo>
                        <a:pt x="20637" y="4860"/>
                      </a:lnTo>
                      <a:lnTo>
                        <a:pt x="20127" y="4992"/>
                      </a:lnTo>
                      <a:lnTo>
                        <a:pt x="19617" y="5069"/>
                      </a:lnTo>
                      <a:lnTo>
                        <a:pt x="19032" y="5157"/>
                      </a:lnTo>
                      <a:lnTo>
                        <a:pt x="18465" y="5201"/>
                      </a:lnTo>
                      <a:lnTo>
                        <a:pt x="17842" y="5245"/>
                      </a:lnTo>
                      <a:lnTo>
                        <a:pt x="17219" y="5267"/>
                      </a:lnTo>
                      <a:lnTo>
                        <a:pt x="16615" y="5267"/>
                      </a:lnTo>
                      <a:lnTo>
                        <a:pt x="15992" y="5245"/>
                      </a:lnTo>
                      <a:lnTo>
                        <a:pt x="15369" y="5201"/>
                      </a:lnTo>
                      <a:lnTo>
                        <a:pt x="14840" y="5157"/>
                      </a:lnTo>
                      <a:lnTo>
                        <a:pt x="14293" y="5091"/>
                      </a:lnTo>
                      <a:lnTo>
                        <a:pt x="13783" y="5014"/>
                      </a:lnTo>
                      <a:lnTo>
                        <a:pt x="13386" y="4926"/>
                      </a:lnTo>
                      <a:lnTo>
                        <a:pt x="13027" y="4815"/>
                      </a:lnTo>
                      <a:lnTo>
                        <a:pt x="12725" y="4716"/>
                      </a:lnTo>
                      <a:lnTo>
                        <a:pt x="12480" y="4606"/>
                      </a:lnTo>
                      <a:lnTo>
                        <a:pt x="12291" y="4496"/>
                      </a:lnTo>
                      <a:lnTo>
                        <a:pt x="12197" y="4397"/>
                      </a:lnTo>
                      <a:lnTo>
                        <a:pt x="12083" y="4286"/>
                      </a:lnTo>
                      <a:lnTo>
                        <a:pt x="12046" y="4187"/>
                      </a:lnTo>
                      <a:lnTo>
                        <a:pt x="12008" y="4077"/>
                      </a:lnTo>
                      <a:lnTo>
                        <a:pt x="12046" y="3967"/>
                      </a:lnTo>
                      <a:lnTo>
                        <a:pt x="12121" y="3868"/>
                      </a:lnTo>
                      <a:lnTo>
                        <a:pt x="12197" y="3735"/>
                      </a:lnTo>
                      <a:lnTo>
                        <a:pt x="12291" y="3614"/>
                      </a:lnTo>
                      <a:lnTo>
                        <a:pt x="12442" y="3482"/>
                      </a:lnTo>
                      <a:lnTo>
                        <a:pt x="12631" y="3361"/>
                      </a:lnTo>
                      <a:lnTo>
                        <a:pt x="13065" y="3085"/>
                      </a:lnTo>
                      <a:lnTo>
                        <a:pt x="13537" y="2766"/>
                      </a:lnTo>
                      <a:lnTo>
                        <a:pt x="13783" y="2578"/>
                      </a:lnTo>
                      <a:lnTo>
                        <a:pt x="13934" y="2380"/>
                      </a:lnTo>
                      <a:lnTo>
                        <a:pt x="14028" y="2171"/>
                      </a:lnTo>
                      <a:lnTo>
                        <a:pt x="14104" y="1961"/>
                      </a:lnTo>
                      <a:lnTo>
                        <a:pt x="14104" y="1730"/>
                      </a:lnTo>
                      <a:lnTo>
                        <a:pt x="14066" y="1498"/>
                      </a:lnTo>
                      <a:lnTo>
                        <a:pt x="13972" y="1267"/>
                      </a:lnTo>
                      <a:lnTo>
                        <a:pt x="13820" y="1057"/>
                      </a:lnTo>
                      <a:lnTo>
                        <a:pt x="13594" y="837"/>
                      </a:lnTo>
                      <a:lnTo>
                        <a:pt x="13386" y="628"/>
                      </a:lnTo>
                      <a:lnTo>
                        <a:pt x="13103" y="462"/>
                      </a:lnTo>
                      <a:lnTo>
                        <a:pt x="12763" y="308"/>
                      </a:lnTo>
                      <a:lnTo>
                        <a:pt x="12404" y="187"/>
                      </a:lnTo>
                      <a:lnTo>
                        <a:pt x="12008" y="77"/>
                      </a:lnTo>
                      <a:lnTo>
                        <a:pt x="11574" y="33"/>
                      </a:lnTo>
                      <a:lnTo>
                        <a:pt x="11102" y="11"/>
                      </a:lnTo>
                      <a:lnTo>
                        <a:pt x="10667" y="11"/>
                      </a:lnTo>
                      <a:lnTo>
                        <a:pt x="10233" y="77"/>
                      </a:lnTo>
                      <a:lnTo>
                        <a:pt x="9837" y="187"/>
                      </a:lnTo>
                      <a:lnTo>
                        <a:pt x="9440" y="286"/>
                      </a:lnTo>
                      <a:lnTo>
                        <a:pt x="9062" y="462"/>
                      </a:lnTo>
                      <a:lnTo>
                        <a:pt x="8741" y="628"/>
                      </a:lnTo>
                      <a:lnTo>
                        <a:pt x="8458" y="815"/>
                      </a:lnTo>
                      <a:lnTo>
                        <a:pt x="8232" y="1035"/>
                      </a:lnTo>
                      <a:lnTo>
                        <a:pt x="8062" y="1245"/>
                      </a:lnTo>
                      <a:lnTo>
                        <a:pt x="7911" y="1476"/>
                      </a:lnTo>
                      <a:lnTo>
                        <a:pt x="7835" y="1708"/>
                      </a:lnTo>
                      <a:lnTo>
                        <a:pt x="7797" y="1961"/>
                      </a:lnTo>
                      <a:lnTo>
                        <a:pt x="7835" y="2193"/>
                      </a:lnTo>
                      <a:lnTo>
                        <a:pt x="7948" y="2402"/>
                      </a:lnTo>
                      <a:lnTo>
                        <a:pt x="8062" y="2534"/>
                      </a:lnTo>
                      <a:lnTo>
                        <a:pt x="8175" y="2644"/>
                      </a:lnTo>
                      <a:lnTo>
                        <a:pt x="8269" y="2744"/>
                      </a:lnTo>
                      <a:lnTo>
                        <a:pt x="8420" y="2832"/>
                      </a:lnTo>
                      <a:lnTo>
                        <a:pt x="8704" y="3019"/>
                      </a:lnTo>
                      <a:lnTo>
                        <a:pt x="8968" y="3206"/>
                      </a:lnTo>
                      <a:lnTo>
                        <a:pt x="9138" y="3405"/>
                      </a:lnTo>
                      <a:lnTo>
                        <a:pt x="9327" y="3570"/>
                      </a:lnTo>
                      <a:lnTo>
                        <a:pt x="9440" y="3735"/>
                      </a:lnTo>
                      <a:lnTo>
                        <a:pt x="9516" y="3890"/>
                      </a:lnTo>
                      <a:lnTo>
                        <a:pt x="9534" y="4033"/>
                      </a:lnTo>
                      <a:lnTo>
                        <a:pt x="9534" y="4165"/>
                      </a:lnTo>
                      <a:lnTo>
                        <a:pt x="9516" y="4286"/>
                      </a:lnTo>
                      <a:lnTo>
                        <a:pt x="9440" y="4397"/>
                      </a:lnTo>
                      <a:lnTo>
                        <a:pt x="9327" y="4496"/>
                      </a:lnTo>
                      <a:lnTo>
                        <a:pt x="9176" y="4562"/>
                      </a:lnTo>
                      <a:lnTo>
                        <a:pt x="9006" y="4628"/>
                      </a:lnTo>
                      <a:lnTo>
                        <a:pt x="8779" y="4694"/>
                      </a:lnTo>
                      <a:lnTo>
                        <a:pt x="8534" y="4716"/>
                      </a:lnTo>
                      <a:lnTo>
                        <a:pt x="8232" y="4716"/>
                      </a:lnTo>
                      <a:lnTo>
                        <a:pt x="7118" y="4738"/>
                      </a:lnTo>
                      <a:lnTo>
                        <a:pt x="5947" y="4771"/>
                      </a:lnTo>
                      <a:lnTo>
                        <a:pt x="4795" y="4815"/>
                      </a:lnTo>
                      <a:lnTo>
                        <a:pt x="3681" y="4860"/>
                      </a:lnTo>
                      <a:lnTo>
                        <a:pt x="2662" y="4882"/>
                      </a:lnTo>
                      <a:lnTo>
                        <a:pt x="1755" y="4882"/>
                      </a:lnTo>
                      <a:lnTo>
                        <a:pt x="1359" y="4860"/>
                      </a:lnTo>
                      <a:lnTo>
                        <a:pt x="981" y="4837"/>
                      </a:lnTo>
                      <a:lnTo>
                        <a:pt x="698" y="4771"/>
                      </a:lnTo>
                      <a:lnTo>
                        <a:pt x="453" y="4716"/>
                      </a:lnTo>
                      <a:lnTo>
                        <a:pt x="453" y="5322"/>
                      </a:lnTo>
                      <a:lnTo>
                        <a:pt x="453" y="6083"/>
                      </a:lnTo>
                      <a:lnTo>
                        <a:pt x="453" y="6909"/>
                      </a:lnTo>
                      <a:lnTo>
                        <a:pt x="453" y="7780"/>
                      </a:lnTo>
                      <a:lnTo>
                        <a:pt x="453" y="8606"/>
                      </a:lnTo>
                      <a:lnTo>
                        <a:pt x="453" y="9345"/>
                      </a:lnTo>
                      <a:lnTo>
                        <a:pt x="453" y="9918"/>
                      </a:lnTo>
                      <a:lnTo>
                        <a:pt x="453" y="10282"/>
                      </a:lnTo>
                      <a:lnTo>
                        <a:pt x="490" y="10381"/>
                      </a:lnTo>
                      <a:lnTo>
                        <a:pt x="547" y="10491"/>
                      </a:lnTo>
                      <a:lnTo>
                        <a:pt x="660" y="10590"/>
                      </a:lnTo>
                      <a:lnTo>
                        <a:pt x="811" y="10700"/>
                      </a:lnTo>
                      <a:lnTo>
                        <a:pt x="981" y="10811"/>
                      </a:lnTo>
                      <a:lnTo>
                        <a:pt x="1208" y="10888"/>
                      </a:lnTo>
                      <a:lnTo>
                        <a:pt x="1453" y="10954"/>
                      </a:lnTo>
                      <a:lnTo>
                        <a:pt x="1718" y="11020"/>
                      </a:lnTo>
                      <a:lnTo>
                        <a:pt x="1963" y="11064"/>
                      </a:lnTo>
                      <a:lnTo>
                        <a:pt x="2265" y="11086"/>
                      </a:lnTo>
                      <a:lnTo>
                        <a:pt x="2548" y="11064"/>
                      </a:lnTo>
                      <a:lnTo>
                        <a:pt x="2794" y="11042"/>
                      </a:lnTo>
                      <a:lnTo>
                        <a:pt x="3096" y="10976"/>
                      </a:lnTo>
                      <a:lnTo>
                        <a:pt x="3341" y="10888"/>
                      </a:lnTo>
                      <a:lnTo>
                        <a:pt x="3606" y="10766"/>
                      </a:lnTo>
                      <a:lnTo>
                        <a:pt x="3813" y="1059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atin typeface="Mangal" panose="02040503050203030202" pitchFamily="18" charset="0"/>
                    <a:cs typeface="Mangal" panose="02040503050203030202" pitchFamily="18" charset="0"/>
                  </a:endParaRPr>
                </a:p>
              </p:txBody>
            </p:sp>
            <p:sp>
              <p:nvSpPr>
                <p:cNvPr id="49" name="Puzzle1"/>
                <p:cNvSpPr>
                  <a:spLocks noEditPoints="1" noChangeArrowheads="1"/>
                </p:cNvSpPr>
                <p:nvPr/>
              </p:nvSpPr>
              <p:spPr bwMode="auto">
                <a:xfrm>
                  <a:off x="1824" y="1091"/>
                  <a:ext cx="1800" cy="1051"/>
                </a:xfrm>
                <a:custGeom>
                  <a:avLst/>
                  <a:gdLst>
                    <a:gd name="T0" fmla="*/ 16740 w 21600"/>
                    <a:gd name="T1" fmla="*/ 21078 h 21600"/>
                    <a:gd name="T2" fmla="*/ 16976 w 21600"/>
                    <a:gd name="T3" fmla="*/ 521 h 21600"/>
                    <a:gd name="T4" fmla="*/ 4725 w 21600"/>
                    <a:gd name="T5" fmla="*/ 856 h 21600"/>
                    <a:gd name="T6" fmla="*/ 5040 w 21600"/>
                    <a:gd name="T7" fmla="*/ 21004 h 21600"/>
                    <a:gd name="T8" fmla="*/ 10811 w 21600"/>
                    <a:gd name="T9" fmla="*/ 12885 h 21600"/>
                    <a:gd name="T10" fmla="*/ 10845 w 21600"/>
                    <a:gd name="T11" fmla="*/ 8714 h 21600"/>
                    <a:gd name="T12" fmla="*/ 21600 w 21600"/>
                    <a:gd name="T13" fmla="*/ 10000 h 21600"/>
                    <a:gd name="T14" fmla="*/ 56 w 21600"/>
                    <a:gd name="T15" fmla="*/ 10000 h 21600"/>
                    <a:gd name="T16" fmla="*/ 6086 w 21600"/>
                    <a:gd name="T17" fmla="*/ 2569 h 21600"/>
                    <a:gd name="T18" fmla="*/ 16132 w 21600"/>
                    <a:gd name="T19" fmla="*/ 1955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9360" y="20836"/>
                      </a:moveTo>
                      <a:lnTo>
                        <a:pt x="9528" y="20836"/>
                      </a:lnTo>
                      <a:lnTo>
                        <a:pt x="9686" y="20762"/>
                      </a:lnTo>
                      <a:lnTo>
                        <a:pt x="9810" y="20687"/>
                      </a:lnTo>
                      <a:lnTo>
                        <a:pt x="9922" y="20575"/>
                      </a:lnTo>
                      <a:lnTo>
                        <a:pt x="10012" y="20426"/>
                      </a:lnTo>
                      <a:lnTo>
                        <a:pt x="10068" y="20296"/>
                      </a:lnTo>
                      <a:lnTo>
                        <a:pt x="10113" y="20110"/>
                      </a:lnTo>
                      <a:lnTo>
                        <a:pt x="10136" y="19905"/>
                      </a:lnTo>
                      <a:lnTo>
                        <a:pt x="10136" y="19682"/>
                      </a:lnTo>
                      <a:lnTo>
                        <a:pt x="10113" y="19440"/>
                      </a:lnTo>
                      <a:lnTo>
                        <a:pt x="10068" y="19142"/>
                      </a:lnTo>
                      <a:lnTo>
                        <a:pt x="10012" y="18900"/>
                      </a:lnTo>
                      <a:lnTo>
                        <a:pt x="9900" y="18620"/>
                      </a:lnTo>
                      <a:lnTo>
                        <a:pt x="9787" y="18285"/>
                      </a:lnTo>
                      <a:lnTo>
                        <a:pt x="9641" y="17968"/>
                      </a:lnTo>
                      <a:lnTo>
                        <a:pt x="9472" y="17652"/>
                      </a:lnTo>
                      <a:lnTo>
                        <a:pt x="9382" y="17466"/>
                      </a:lnTo>
                      <a:lnTo>
                        <a:pt x="9315" y="17298"/>
                      </a:lnTo>
                      <a:lnTo>
                        <a:pt x="9258" y="17112"/>
                      </a:lnTo>
                      <a:lnTo>
                        <a:pt x="9191" y="16926"/>
                      </a:lnTo>
                      <a:lnTo>
                        <a:pt x="9123" y="16535"/>
                      </a:lnTo>
                      <a:lnTo>
                        <a:pt x="9101" y="16144"/>
                      </a:lnTo>
                      <a:lnTo>
                        <a:pt x="9101" y="15753"/>
                      </a:lnTo>
                      <a:lnTo>
                        <a:pt x="9168" y="15362"/>
                      </a:lnTo>
                      <a:lnTo>
                        <a:pt x="9236" y="14971"/>
                      </a:lnTo>
                      <a:lnTo>
                        <a:pt x="9360" y="14580"/>
                      </a:lnTo>
                      <a:lnTo>
                        <a:pt x="9495" y="14244"/>
                      </a:lnTo>
                      <a:lnTo>
                        <a:pt x="9663" y="13891"/>
                      </a:lnTo>
                      <a:lnTo>
                        <a:pt x="9855" y="13611"/>
                      </a:lnTo>
                      <a:lnTo>
                        <a:pt x="10068" y="13351"/>
                      </a:lnTo>
                      <a:lnTo>
                        <a:pt x="10293" y="13146"/>
                      </a:lnTo>
                      <a:lnTo>
                        <a:pt x="10552" y="12997"/>
                      </a:lnTo>
                      <a:lnTo>
                        <a:pt x="10811" y="12885"/>
                      </a:lnTo>
                      <a:lnTo>
                        <a:pt x="11069" y="12866"/>
                      </a:lnTo>
                      <a:lnTo>
                        <a:pt x="11351" y="12885"/>
                      </a:lnTo>
                      <a:lnTo>
                        <a:pt x="11610" y="12997"/>
                      </a:lnTo>
                      <a:lnTo>
                        <a:pt x="11846" y="13183"/>
                      </a:lnTo>
                      <a:lnTo>
                        <a:pt x="12060" y="13388"/>
                      </a:lnTo>
                      <a:lnTo>
                        <a:pt x="12251" y="13648"/>
                      </a:lnTo>
                      <a:lnTo>
                        <a:pt x="12419" y="13928"/>
                      </a:lnTo>
                      <a:lnTo>
                        <a:pt x="12555" y="14244"/>
                      </a:lnTo>
                      <a:lnTo>
                        <a:pt x="12690" y="14617"/>
                      </a:lnTo>
                      <a:lnTo>
                        <a:pt x="12768" y="15008"/>
                      </a:lnTo>
                      <a:lnTo>
                        <a:pt x="12836" y="15399"/>
                      </a:lnTo>
                      <a:lnTo>
                        <a:pt x="12858" y="15753"/>
                      </a:lnTo>
                      <a:lnTo>
                        <a:pt x="12858" y="16144"/>
                      </a:lnTo>
                      <a:lnTo>
                        <a:pt x="12813" y="16535"/>
                      </a:lnTo>
                      <a:lnTo>
                        <a:pt x="12746" y="16888"/>
                      </a:lnTo>
                      <a:lnTo>
                        <a:pt x="12667" y="17224"/>
                      </a:lnTo>
                      <a:lnTo>
                        <a:pt x="12510" y="17503"/>
                      </a:lnTo>
                      <a:lnTo>
                        <a:pt x="12228" y="18043"/>
                      </a:lnTo>
                      <a:lnTo>
                        <a:pt x="11970" y="18546"/>
                      </a:lnTo>
                      <a:lnTo>
                        <a:pt x="11868" y="18751"/>
                      </a:lnTo>
                      <a:lnTo>
                        <a:pt x="11778" y="18974"/>
                      </a:lnTo>
                      <a:lnTo>
                        <a:pt x="11711" y="19179"/>
                      </a:lnTo>
                      <a:lnTo>
                        <a:pt x="11666" y="19365"/>
                      </a:lnTo>
                      <a:lnTo>
                        <a:pt x="11632" y="19570"/>
                      </a:lnTo>
                      <a:lnTo>
                        <a:pt x="11632" y="19756"/>
                      </a:lnTo>
                      <a:lnTo>
                        <a:pt x="11632" y="19942"/>
                      </a:lnTo>
                      <a:lnTo>
                        <a:pt x="11643" y="20110"/>
                      </a:lnTo>
                      <a:lnTo>
                        <a:pt x="11711" y="20296"/>
                      </a:lnTo>
                      <a:lnTo>
                        <a:pt x="11801" y="20464"/>
                      </a:lnTo>
                      <a:lnTo>
                        <a:pt x="11891" y="20650"/>
                      </a:lnTo>
                      <a:lnTo>
                        <a:pt x="12037" y="20836"/>
                      </a:lnTo>
                      <a:lnTo>
                        <a:pt x="12206" y="21004"/>
                      </a:lnTo>
                      <a:lnTo>
                        <a:pt x="12419" y="21190"/>
                      </a:lnTo>
                      <a:lnTo>
                        <a:pt x="12667" y="21320"/>
                      </a:lnTo>
                      <a:lnTo>
                        <a:pt x="12960" y="21432"/>
                      </a:lnTo>
                      <a:lnTo>
                        <a:pt x="13286" y="21544"/>
                      </a:lnTo>
                      <a:lnTo>
                        <a:pt x="13612" y="21655"/>
                      </a:lnTo>
                      <a:lnTo>
                        <a:pt x="13983" y="21693"/>
                      </a:lnTo>
                      <a:lnTo>
                        <a:pt x="14343" y="21730"/>
                      </a:lnTo>
                      <a:lnTo>
                        <a:pt x="14715" y="21730"/>
                      </a:lnTo>
                      <a:lnTo>
                        <a:pt x="15075" y="21730"/>
                      </a:lnTo>
                      <a:lnTo>
                        <a:pt x="15446" y="21655"/>
                      </a:lnTo>
                      <a:lnTo>
                        <a:pt x="15794" y="21581"/>
                      </a:lnTo>
                      <a:lnTo>
                        <a:pt x="16132" y="21432"/>
                      </a:lnTo>
                      <a:lnTo>
                        <a:pt x="16458" y="21302"/>
                      </a:lnTo>
                      <a:lnTo>
                        <a:pt x="16740" y="21078"/>
                      </a:lnTo>
                      <a:lnTo>
                        <a:pt x="16976" y="20836"/>
                      </a:lnTo>
                      <a:lnTo>
                        <a:pt x="17043" y="20650"/>
                      </a:lnTo>
                      <a:lnTo>
                        <a:pt x="17088" y="20426"/>
                      </a:lnTo>
                      <a:lnTo>
                        <a:pt x="17133" y="20222"/>
                      </a:lnTo>
                      <a:lnTo>
                        <a:pt x="17156" y="19980"/>
                      </a:lnTo>
                      <a:lnTo>
                        <a:pt x="17167" y="19477"/>
                      </a:lnTo>
                      <a:lnTo>
                        <a:pt x="17167" y="18974"/>
                      </a:lnTo>
                      <a:lnTo>
                        <a:pt x="17156" y="18397"/>
                      </a:lnTo>
                      <a:lnTo>
                        <a:pt x="17111" y="17820"/>
                      </a:lnTo>
                      <a:lnTo>
                        <a:pt x="17066" y="17261"/>
                      </a:lnTo>
                      <a:lnTo>
                        <a:pt x="16998" y="16646"/>
                      </a:lnTo>
                      <a:lnTo>
                        <a:pt x="16852" y="15511"/>
                      </a:lnTo>
                      <a:lnTo>
                        <a:pt x="16740" y="14393"/>
                      </a:lnTo>
                      <a:lnTo>
                        <a:pt x="16717" y="13928"/>
                      </a:lnTo>
                      <a:lnTo>
                        <a:pt x="16695" y="13462"/>
                      </a:lnTo>
                      <a:lnTo>
                        <a:pt x="16717" y="13071"/>
                      </a:lnTo>
                      <a:lnTo>
                        <a:pt x="16785" y="12755"/>
                      </a:lnTo>
                      <a:lnTo>
                        <a:pt x="16852" y="12419"/>
                      </a:lnTo>
                      <a:lnTo>
                        <a:pt x="16953" y="12140"/>
                      </a:lnTo>
                      <a:lnTo>
                        <a:pt x="17088" y="11898"/>
                      </a:lnTo>
                      <a:lnTo>
                        <a:pt x="17212" y="11675"/>
                      </a:lnTo>
                      <a:lnTo>
                        <a:pt x="17370" y="11470"/>
                      </a:lnTo>
                      <a:lnTo>
                        <a:pt x="17516" y="11284"/>
                      </a:lnTo>
                      <a:lnTo>
                        <a:pt x="17696" y="11135"/>
                      </a:lnTo>
                      <a:lnTo>
                        <a:pt x="17865" y="11042"/>
                      </a:lnTo>
                      <a:lnTo>
                        <a:pt x="18033" y="10930"/>
                      </a:lnTo>
                      <a:lnTo>
                        <a:pt x="18213" y="10893"/>
                      </a:lnTo>
                      <a:lnTo>
                        <a:pt x="18382" y="10893"/>
                      </a:lnTo>
                      <a:lnTo>
                        <a:pt x="18551" y="10967"/>
                      </a:lnTo>
                      <a:lnTo>
                        <a:pt x="18708" y="11042"/>
                      </a:lnTo>
                      <a:lnTo>
                        <a:pt x="18855" y="11172"/>
                      </a:lnTo>
                      <a:lnTo>
                        <a:pt x="19012" y="11358"/>
                      </a:lnTo>
                      <a:lnTo>
                        <a:pt x="19136" y="11600"/>
                      </a:lnTo>
                      <a:lnTo>
                        <a:pt x="19271" y="11861"/>
                      </a:lnTo>
                      <a:lnTo>
                        <a:pt x="19440" y="12028"/>
                      </a:lnTo>
                      <a:lnTo>
                        <a:pt x="19608" y="12177"/>
                      </a:lnTo>
                      <a:lnTo>
                        <a:pt x="19822" y="12289"/>
                      </a:lnTo>
                      <a:lnTo>
                        <a:pt x="20025" y="12289"/>
                      </a:lnTo>
                      <a:lnTo>
                        <a:pt x="20238" y="12289"/>
                      </a:lnTo>
                      <a:lnTo>
                        <a:pt x="20452" y="12215"/>
                      </a:lnTo>
                      <a:lnTo>
                        <a:pt x="20643" y="12103"/>
                      </a:lnTo>
                      <a:lnTo>
                        <a:pt x="20846" y="11973"/>
                      </a:lnTo>
                      <a:lnTo>
                        <a:pt x="21037" y="11786"/>
                      </a:lnTo>
                      <a:lnTo>
                        <a:pt x="21206" y="11563"/>
                      </a:lnTo>
                      <a:lnTo>
                        <a:pt x="21363" y="11321"/>
                      </a:lnTo>
                      <a:lnTo>
                        <a:pt x="21465" y="11079"/>
                      </a:lnTo>
                      <a:lnTo>
                        <a:pt x="21577" y="10744"/>
                      </a:lnTo>
                      <a:lnTo>
                        <a:pt x="21622" y="10427"/>
                      </a:lnTo>
                      <a:lnTo>
                        <a:pt x="21645" y="10111"/>
                      </a:lnTo>
                      <a:lnTo>
                        <a:pt x="21622" y="9608"/>
                      </a:lnTo>
                      <a:lnTo>
                        <a:pt x="21577" y="9142"/>
                      </a:lnTo>
                      <a:lnTo>
                        <a:pt x="21465" y="8751"/>
                      </a:lnTo>
                      <a:lnTo>
                        <a:pt x="21363" y="8397"/>
                      </a:lnTo>
                      <a:lnTo>
                        <a:pt x="21206" y="8062"/>
                      </a:lnTo>
                      <a:lnTo>
                        <a:pt x="21037" y="7820"/>
                      </a:lnTo>
                      <a:lnTo>
                        <a:pt x="20846" y="7597"/>
                      </a:lnTo>
                      <a:lnTo>
                        <a:pt x="20643" y="7429"/>
                      </a:lnTo>
                      <a:lnTo>
                        <a:pt x="20452" y="7317"/>
                      </a:lnTo>
                      <a:lnTo>
                        <a:pt x="20238" y="7206"/>
                      </a:lnTo>
                      <a:lnTo>
                        <a:pt x="20025" y="7168"/>
                      </a:lnTo>
                      <a:lnTo>
                        <a:pt x="19822" y="7206"/>
                      </a:lnTo>
                      <a:lnTo>
                        <a:pt x="19608" y="7243"/>
                      </a:lnTo>
                      <a:lnTo>
                        <a:pt x="19440" y="7355"/>
                      </a:lnTo>
                      <a:lnTo>
                        <a:pt x="19271" y="7504"/>
                      </a:lnTo>
                      <a:lnTo>
                        <a:pt x="19136" y="7708"/>
                      </a:lnTo>
                      <a:lnTo>
                        <a:pt x="19012" y="7895"/>
                      </a:lnTo>
                      <a:lnTo>
                        <a:pt x="18832" y="8025"/>
                      </a:lnTo>
                      <a:lnTo>
                        <a:pt x="18663" y="8174"/>
                      </a:lnTo>
                      <a:lnTo>
                        <a:pt x="18472" y="8248"/>
                      </a:lnTo>
                      <a:lnTo>
                        <a:pt x="18270" y="8286"/>
                      </a:lnTo>
                      <a:lnTo>
                        <a:pt x="18078" y="8323"/>
                      </a:lnTo>
                      <a:lnTo>
                        <a:pt x="17887" y="8323"/>
                      </a:lnTo>
                      <a:lnTo>
                        <a:pt x="17696" y="8248"/>
                      </a:lnTo>
                      <a:lnTo>
                        <a:pt x="17493" y="8174"/>
                      </a:lnTo>
                      <a:lnTo>
                        <a:pt x="17302" y="8062"/>
                      </a:lnTo>
                      <a:lnTo>
                        <a:pt x="17133" y="7969"/>
                      </a:lnTo>
                      <a:lnTo>
                        <a:pt x="16976" y="7783"/>
                      </a:lnTo>
                      <a:lnTo>
                        <a:pt x="16852" y="7597"/>
                      </a:lnTo>
                      <a:lnTo>
                        <a:pt x="16740" y="7429"/>
                      </a:lnTo>
                      <a:lnTo>
                        <a:pt x="16672" y="7168"/>
                      </a:lnTo>
                      <a:lnTo>
                        <a:pt x="16638" y="6926"/>
                      </a:lnTo>
                      <a:lnTo>
                        <a:pt x="16616" y="6498"/>
                      </a:lnTo>
                      <a:lnTo>
                        <a:pt x="16616" y="5772"/>
                      </a:lnTo>
                      <a:lnTo>
                        <a:pt x="16650" y="4915"/>
                      </a:lnTo>
                      <a:lnTo>
                        <a:pt x="16695" y="3928"/>
                      </a:lnTo>
                      <a:lnTo>
                        <a:pt x="16762" y="2960"/>
                      </a:lnTo>
                      <a:lnTo>
                        <a:pt x="16830" y="1992"/>
                      </a:lnTo>
                      <a:lnTo>
                        <a:pt x="16908" y="1173"/>
                      </a:lnTo>
                      <a:lnTo>
                        <a:pt x="16976" y="521"/>
                      </a:lnTo>
                      <a:lnTo>
                        <a:pt x="16953" y="521"/>
                      </a:lnTo>
                      <a:lnTo>
                        <a:pt x="16931" y="521"/>
                      </a:lnTo>
                      <a:lnTo>
                        <a:pt x="16267" y="484"/>
                      </a:lnTo>
                      <a:lnTo>
                        <a:pt x="15637" y="428"/>
                      </a:lnTo>
                      <a:lnTo>
                        <a:pt x="15063" y="353"/>
                      </a:lnTo>
                      <a:lnTo>
                        <a:pt x="14523" y="279"/>
                      </a:lnTo>
                      <a:lnTo>
                        <a:pt x="14040" y="167"/>
                      </a:lnTo>
                      <a:lnTo>
                        <a:pt x="13635" y="93"/>
                      </a:lnTo>
                      <a:lnTo>
                        <a:pt x="13331" y="18"/>
                      </a:lnTo>
                      <a:lnTo>
                        <a:pt x="13117" y="18"/>
                      </a:lnTo>
                      <a:lnTo>
                        <a:pt x="12982" y="18"/>
                      </a:lnTo>
                      <a:lnTo>
                        <a:pt x="12858" y="130"/>
                      </a:lnTo>
                      <a:lnTo>
                        <a:pt x="12723" y="279"/>
                      </a:lnTo>
                      <a:lnTo>
                        <a:pt x="12622" y="446"/>
                      </a:lnTo>
                      <a:lnTo>
                        <a:pt x="12510" y="670"/>
                      </a:lnTo>
                      <a:lnTo>
                        <a:pt x="12419" y="912"/>
                      </a:lnTo>
                      <a:lnTo>
                        <a:pt x="12363" y="1210"/>
                      </a:lnTo>
                      <a:lnTo>
                        <a:pt x="12318" y="1526"/>
                      </a:lnTo>
                      <a:lnTo>
                        <a:pt x="12273" y="1843"/>
                      </a:lnTo>
                      <a:lnTo>
                        <a:pt x="12251" y="2215"/>
                      </a:lnTo>
                      <a:lnTo>
                        <a:pt x="12273" y="2532"/>
                      </a:lnTo>
                      <a:lnTo>
                        <a:pt x="12318" y="2886"/>
                      </a:lnTo>
                      <a:lnTo>
                        <a:pt x="12386" y="3240"/>
                      </a:lnTo>
                      <a:lnTo>
                        <a:pt x="12464" y="3556"/>
                      </a:lnTo>
                      <a:lnTo>
                        <a:pt x="12577" y="3891"/>
                      </a:lnTo>
                      <a:lnTo>
                        <a:pt x="12746" y="4171"/>
                      </a:lnTo>
                      <a:lnTo>
                        <a:pt x="12926" y="4487"/>
                      </a:lnTo>
                      <a:lnTo>
                        <a:pt x="13050" y="4860"/>
                      </a:lnTo>
                      <a:lnTo>
                        <a:pt x="13162" y="5251"/>
                      </a:lnTo>
                      <a:lnTo>
                        <a:pt x="13218" y="5604"/>
                      </a:lnTo>
                      <a:lnTo>
                        <a:pt x="13263" y="5995"/>
                      </a:lnTo>
                      <a:lnTo>
                        <a:pt x="13241" y="6386"/>
                      </a:lnTo>
                      <a:lnTo>
                        <a:pt x="13218" y="6740"/>
                      </a:lnTo>
                      <a:lnTo>
                        <a:pt x="13139" y="7094"/>
                      </a:lnTo>
                      <a:lnTo>
                        <a:pt x="13050" y="7429"/>
                      </a:lnTo>
                      <a:lnTo>
                        <a:pt x="12903" y="7746"/>
                      </a:lnTo>
                      <a:lnTo>
                        <a:pt x="12723" y="8025"/>
                      </a:lnTo>
                      <a:lnTo>
                        <a:pt x="12532" y="8286"/>
                      </a:lnTo>
                      <a:lnTo>
                        <a:pt x="12318" y="8491"/>
                      </a:lnTo>
                      <a:lnTo>
                        <a:pt x="12060" y="8677"/>
                      </a:lnTo>
                      <a:lnTo>
                        <a:pt x="11756" y="8788"/>
                      </a:lnTo>
                      <a:lnTo>
                        <a:pt x="11452" y="8826"/>
                      </a:lnTo>
                      <a:lnTo>
                        <a:pt x="11283" y="8826"/>
                      </a:lnTo>
                      <a:lnTo>
                        <a:pt x="11126" y="8826"/>
                      </a:lnTo>
                      <a:lnTo>
                        <a:pt x="11002" y="8788"/>
                      </a:lnTo>
                      <a:lnTo>
                        <a:pt x="10845" y="8714"/>
                      </a:lnTo>
                      <a:lnTo>
                        <a:pt x="10721" y="8640"/>
                      </a:lnTo>
                      <a:lnTo>
                        <a:pt x="10608" y="8565"/>
                      </a:lnTo>
                      <a:lnTo>
                        <a:pt x="10485" y="8453"/>
                      </a:lnTo>
                      <a:lnTo>
                        <a:pt x="10372" y="8323"/>
                      </a:lnTo>
                      <a:lnTo>
                        <a:pt x="10181" y="8062"/>
                      </a:lnTo>
                      <a:lnTo>
                        <a:pt x="10035" y="7746"/>
                      </a:lnTo>
                      <a:lnTo>
                        <a:pt x="9900" y="7392"/>
                      </a:lnTo>
                      <a:lnTo>
                        <a:pt x="9787" y="7001"/>
                      </a:lnTo>
                      <a:lnTo>
                        <a:pt x="9731" y="6610"/>
                      </a:lnTo>
                      <a:lnTo>
                        <a:pt x="9686" y="6219"/>
                      </a:lnTo>
                      <a:lnTo>
                        <a:pt x="9663" y="5772"/>
                      </a:lnTo>
                      <a:lnTo>
                        <a:pt x="9686" y="5381"/>
                      </a:lnTo>
                      <a:lnTo>
                        <a:pt x="9753" y="4990"/>
                      </a:lnTo>
                      <a:lnTo>
                        <a:pt x="9832" y="4636"/>
                      </a:lnTo>
                      <a:lnTo>
                        <a:pt x="9945" y="4320"/>
                      </a:lnTo>
                      <a:lnTo>
                        <a:pt x="10068" y="4022"/>
                      </a:lnTo>
                      <a:lnTo>
                        <a:pt x="10203" y="3817"/>
                      </a:lnTo>
                      <a:lnTo>
                        <a:pt x="10316" y="3593"/>
                      </a:lnTo>
                      <a:lnTo>
                        <a:pt x="10395" y="3351"/>
                      </a:lnTo>
                      <a:lnTo>
                        <a:pt x="10462" y="3109"/>
                      </a:lnTo>
                      <a:lnTo>
                        <a:pt x="10507" y="2848"/>
                      </a:lnTo>
                      <a:lnTo>
                        <a:pt x="10530" y="2606"/>
                      </a:lnTo>
                      <a:lnTo>
                        <a:pt x="10507" y="2346"/>
                      </a:lnTo>
                      <a:lnTo>
                        <a:pt x="10462" y="2141"/>
                      </a:lnTo>
                      <a:lnTo>
                        <a:pt x="10395" y="1880"/>
                      </a:lnTo>
                      <a:lnTo>
                        <a:pt x="10293" y="1638"/>
                      </a:lnTo>
                      <a:lnTo>
                        <a:pt x="10158" y="1415"/>
                      </a:lnTo>
                      <a:lnTo>
                        <a:pt x="9967" y="1210"/>
                      </a:lnTo>
                      <a:lnTo>
                        <a:pt x="9753" y="986"/>
                      </a:lnTo>
                      <a:lnTo>
                        <a:pt x="9495" y="819"/>
                      </a:lnTo>
                      <a:lnTo>
                        <a:pt x="9191" y="670"/>
                      </a:lnTo>
                      <a:lnTo>
                        <a:pt x="8842" y="521"/>
                      </a:lnTo>
                      <a:lnTo>
                        <a:pt x="8471" y="446"/>
                      </a:lnTo>
                      <a:lnTo>
                        <a:pt x="7998" y="428"/>
                      </a:lnTo>
                      <a:lnTo>
                        <a:pt x="7413" y="428"/>
                      </a:lnTo>
                      <a:lnTo>
                        <a:pt x="6817" y="446"/>
                      </a:lnTo>
                      <a:lnTo>
                        <a:pt x="6187" y="521"/>
                      </a:lnTo>
                      <a:lnTo>
                        <a:pt x="5602" y="633"/>
                      </a:lnTo>
                      <a:lnTo>
                        <a:pt x="5107" y="744"/>
                      </a:lnTo>
                      <a:lnTo>
                        <a:pt x="4725" y="856"/>
                      </a:lnTo>
                      <a:lnTo>
                        <a:pt x="4848" y="1564"/>
                      </a:lnTo>
                      <a:lnTo>
                        <a:pt x="5028" y="2495"/>
                      </a:lnTo>
                      <a:lnTo>
                        <a:pt x="5175" y="3556"/>
                      </a:lnTo>
                      <a:lnTo>
                        <a:pt x="5298" y="4673"/>
                      </a:lnTo>
                      <a:lnTo>
                        <a:pt x="5343" y="5213"/>
                      </a:lnTo>
                      <a:lnTo>
                        <a:pt x="5388" y="5753"/>
                      </a:lnTo>
                      <a:lnTo>
                        <a:pt x="5411" y="6275"/>
                      </a:lnTo>
                      <a:lnTo>
                        <a:pt x="5411" y="6740"/>
                      </a:lnTo>
                      <a:lnTo>
                        <a:pt x="5366" y="7168"/>
                      </a:lnTo>
                      <a:lnTo>
                        <a:pt x="5321" y="7541"/>
                      </a:lnTo>
                      <a:lnTo>
                        <a:pt x="5287" y="7708"/>
                      </a:lnTo>
                      <a:lnTo>
                        <a:pt x="5242" y="7857"/>
                      </a:lnTo>
                      <a:lnTo>
                        <a:pt x="5197" y="7969"/>
                      </a:lnTo>
                      <a:lnTo>
                        <a:pt x="5130" y="8062"/>
                      </a:lnTo>
                      <a:lnTo>
                        <a:pt x="5006" y="8248"/>
                      </a:lnTo>
                      <a:lnTo>
                        <a:pt x="4848" y="8397"/>
                      </a:lnTo>
                      <a:lnTo>
                        <a:pt x="4725" y="8528"/>
                      </a:lnTo>
                      <a:lnTo>
                        <a:pt x="4567" y="8640"/>
                      </a:lnTo>
                      <a:lnTo>
                        <a:pt x="4421" y="8714"/>
                      </a:lnTo>
                      <a:lnTo>
                        <a:pt x="4263" y="8751"/>
                      </a:lnTo>
                      <a:lnTo>
                        <a:pt x="4095" y="8788"/>
                      </a:lnTo>
                      <a:lnTo>
                        <a:pt x="3948" y="8788"/>
                      </a:lnTo>
                      <a:lnTo>
                        <a:pt x="3791" y="8751"/>
                      </a:lnTo>
                      <a:lnTo>
                        <a:pt x="3667" y="8714"/>
                      </a:lnTo>
                      <a:lnTo>
                        <a:pt x="3510" y="8677"/>
                      </a:lnTo>
                      <a:lnTo>
                        <a:pt x="3386" y="8602"/>
                      </a:lnTo>
                      <a:lnTo>
                        <a:pt x="3251" y="8491"/>
                      </a:lnTo>
                      <a:lnTo>
                        <a:pt x="3127" y="8360"/>
                      </a:lnTo>
                      <a:lnTo>
                        <a:pt x="3015" y="8248"/>
                      </a:lnTo>
                      <a:lnTo>
                        <a:pt x="2925" y="8062"/>
                      </a:lnTo>
                      <a:lnTo>
                        <a:pt x="2778" y="7857"/>
                      </a:lnTo>
                      <a:lnTo>
                        <a:pt x="2610" y="7671"/>
                      </a:lnTo>
                      <a:lnTo>
                        <a:pt x="2407" y="7541"/>
                      </a:lnTo>
                      <a:lnTo>
                        <a:pt x="2171" y="7466"/>
                      </a:lnTo>
                      <a:lnTo>
                        <a:pt x="1957" y="7429"/>
                      </a:lnTo>
                      <a:lnTo>
                        <a:pt x="1698" y="7429"/>
                      </a:lnTo>
                      <a:lnTo>
                        <a:pt x="1462" y="7466"/>
                      </a:lnTo>
                      <a:lnTo>
                        <a:pt x="1226" y="7559"/>
                      </a:lnTo>
                      <a:lnTo>
                        <a:pt x="989" y="7708"/>
                      </a:lnTo>
                      <a:lnTo>
                        <a:pt x="776" y="7932"/>
                      </a:lnTo>
                      <a:lnTo>
                        <a:pt x="551" y="8211"/>
                      </a:lnTo>
                      <a:lnTo>
                        <a:pt x="382" y="8528"/>
                      </a:lnTo>
                      <a:lnTo>
                        <a:pt x="315" y="8714"/>
                      </a:lnTo>
                      <a:lnTo>
                        <a:pt x="236" y="8919"/>
                      </a:lnTo>
                      <a:lnTo>
                        <a:pt x="191" y="9142"/>
                      </a:lnTo>
                      <a:lnTo>
                        <a:pt x="123" y="9347"/>
                      </a:lnTo>
                      <a:lnTo>
                        <a:pt x="78" y="9608"/>
                      </a:lnTo>
                      <a:lnTo>
                        <a:pt x="56" y="9887"/>
                      </a:lnTo>
                      <a:lnTo>
                        <a:pt x="33" y="10185"/>
                      </a:lnTo>
                      <a:lnTo>
                        <a:pt x="33" y="10464"/>
                      </a:lnTo>
                      <a:lnTo>
                        <a:pt x="33" y="10706"/>
                      </a:lnTo>
                      <a:lnTo>
                        <a:pt x="56" y="10967"/>
                      </a:lnTo>
                      <a:lnTo>
                        <a:pt x="78" y="11172"/>
                      </a:lnTo>
                      <a:lnTo>
                        <a:pt x="123" y="11395"/>
                      </a:lnTo>
                      <a:lnTo>
                        <a:pt x="168" y="11600"/>
                      </a:lnTo>
                      <a:lnTo>
                        <a:pt x="236" y="11786"/>
                      </a:lnTo>
                      <a:lnTo>
                        <a:pt x="292" y="11973"/>
                      </a:lnTo>
                      <a:lnTo>
                        <a:pt x="382" y="12140"/>
                      </a:lnTo>
                      <a:lnTo>
                        <a:pt x="540" y="12419"/>
                      </a:lnTo>
                      <a:lnTo>
                        <a:pt x="731" y="12680"/>
                      </a:lnTo>
                      <a:lnTo>
                        <a:pt x="944" y="12866"/>
                      </a:lnTo>
                      <a:lnTo>
                        <a:pt x="1158" y="12997"/>
                      </a:lnTo>
                      <a:lnTo>
                        <a:pt x="1395" y="13108"/>
                      </a:lnTo>
                      <a:lnTo>
                        <a:pt x="1608" y="13183"/>
                      </a:lnTo>
                      <a:lnTo>
                        <a:pt x="1856" y="13183"/>
                      </a:lnTo>
                      <a:lnTo>
                        <a:pt x="2070" y="13146"/>
                      </a:lnTo>
                      <a:lnTo>
                        <a:pt x="2261" y="13071"/>
                      </a:lnTo>
                      <a:lnTo>
                        <a:pt x="2430" y="12960"/>
                      </a:lnTo>
                      <a:lnTo>
                        <a:pt x="2587" y="12792"/>
                      </a:lnTo>
                      <a:lnTo>
                        <a:pt x="2688" y="12606"/>
                      </a:lnTo>
                      <a:lnTo>
                        <a:pt x="2801" y="12419"/>
                      </a:lnTo>
                      <a:lnTo>
                        <a:pt x="2925" y="12289"/>
                      </a:lnTo>
                      <a:lnTo>
                        <a:pt x="3082" y="12177"/>
                      </a:lnTo>
                      <a:lnTo>
                        <a:pt x="3228" y="12103"/>
                      </a:lnTo>
                      <a:lnTo>
                        <a:pt x="3408" y="12103"/>
                      </a:lnTo>
                      <a:lnTo>
                        <a:pt x="3577" y="12103"/>
                      </a:lnTo>
                      <a:lnTo>
                        <a:pt x="3723" y="12177"/>
                      </a:lnTo>
                      <a:lnTo>
                        <a:pt x="3903" y="12252"/>
                      </a:lnTo>
                      <a:lnTo>
                        <a:pt x="4072" y="12364"/>
                      </a:lnTo>
                      <a:lnTo>
                        <a:pt x="4230" y="12494"/>
                      </a:lnTo>
                      <a:lnTo>
                        <a:pt x="4353" y="12643"/>
                      </a:lnTo>
                      <a:lnTo>
                        <a:pt x="4488" y="12829"/>
                      </a:lnTo>
                      <a:lnTo>
                        <a:pt x="4567" y="13034"/>
                      </a:lnTo>
                      <a:lnTo>
                        <a:pt x="4657" y="13257"/>
                      </a:lnTo>
                      <a:lnTo>
                        <a:pt x="4702" y="13462"/>
                      </a:lnTo>
                      <a:lnTo>
                        <a:pt x="4725" y="13686"/>
                      </a:lnTo>
                      <a:lnTo>
                        <a:pt x="4702" y="14282"/>
                      </a:lnTo>
                      <a:lnTo>
                        <a:pt x="4657" y="15045"/>
                      </a:lnTo>
                      <a:lnTo>
                        <a:pt x="4612" y="15976"/>
                      </a:lnTo>
                      <a:lnTo>
                        <a:pt x="4590" y="16926"/>
                      </a:lnTo>
                      <a:lnTo>
                        <a:pt x="4567" y="17968"/>
                      </a:lnTo>
                      <a:lnTo>
                        <a:pt x="4567" y="19011"/>
                      </a:lnTo>
                      <a:lnTo>
                        <a:pt x="4590" y="19514"/>
                      </a:lnTo>
                      <a:lnTo>
                        <a:pt x="4612" y="19980"/>
                      </a:lnTo>
                      <a:lnTo>
                        <a:pt x="4657" y="20426"/>
                      </a:lnTo>
                      <a:lnTo>
                        <a:pt x="4725" y="20836"/>
                      </a:lnTo>
                      <a:lnTo>
                        <a:pt x="4848" y="20929"/>
                      </a:lnTo>
                      <a:lnTo>
                        <a:pt x="5040" y="21004"/>
                      </a:lnTo>
                      <a:lnTo>
                        <a:pt x="5265" y="21078"/>
                      </a:lnTo>
                      <a:lnTo>
                        <a:pt x="5478" y="21115"/>
                      </a:lnTo>
                      <a:lnTo>
                        <a:pt x="6041" y="21115"/>
                      </a:lnTo>
                      <a:lnTo>
                        <a:pt x="6637" y="21078"/>
                      </a:lnTo>
                      <a:lnTo>
                        <a:pt x="7312" y="21004"/>
                      </a:lnTo>
                      <a:lnTo>
                        <a:pt x="7998" y="20929"/>
                      </a:lnTo>
                      <a:lnTo>
                        <a:pt x="8696" y="20855"/>
                      </a:lnTo>
                      <a:lnTo>
                        <a:pt x="9360" y="20836"/>
                      </a:lnTo>
                      <a:close/>
                    </a:path>
                  </a:pathLst>
                </a:custGeom>
                <a:solidFill>
                  <a:srgbClr val="F08125"/>
                </a:solidFill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ln w="10160">
                      <a:solidFill>
                        <a:schemeClr val="accent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Mangal" panose="02040503050203030202" pitchFamily="18" charset="0"/>
                    <a:cs typeface="Mangal" panose="02040503050203030202" pitchFamily="18" charset="0"/>
                  </a:endParaRPr>
                </a:p>
              </p:txBody>
            </p:sp>
          </p:grpSp>
          <p:sp>
            <p:nvSpPr>
              <p:cNvPr id="43" name="Puzzle2"/>
              <p:cNvSpPr>
                <a:spLocks noEditPoints="1" noChangeArrowheads="1"/>
              </p:cNvSpPr>
              <p:nvPr/>
            </p:nvSpPr>
            <p:spPr bwMode="auto">
              <a:xfrm>
                <a:off x="762898" y="2062264"/>
                <a:ext cx="2820583" cy="2185321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Mangal" panose="02040503050203030202" pitchFamily="18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44" name="Puzzle1"/>
              <p:cNvSpPr>
                <a:spLocks noEditPoints="1" noChangeArrowheads="1"/>
              </p:cNvSpPr>
              <p:nvPr/>
            </p:nvSpPr>
            <p:spPr bwMode="auto">
              <a:xfrm>
                <a:off x="5596832" y="1040124"/>
                <a:ext cx="2855483" cy="1665534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9D87B7"/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Mangal" panose="02040503050203030202" pitchFamily="18" charset="0"/>
                  <a:cs typeface="Mangal" panose="02040503050203030202" pitchFamily="18" charset="0"/>
                </a:endParaRPr>
              </a:p>
            </p:txBody>
          </p:sp>
          <p:sp>
            <p:nvSpPr>
              <p:cNvPr id="45" name="Puzzle4"/>
              <p:cNvSpPr>
                <a:spLocks noEditPoints="1" noChangeArrowheads="1"/>
              </p:cNvSpPr>
              <p:nvPr/>
            </p:nvSpPr>
            <p:spPr bwMode="auto">
              <a:xfrm>
                <a:off x="6190973" y="2049782"/>
                <a:ext cx="1700599" cy="2793851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EE0082">
                  <a:alpha val="81176"/>
                </a:srgb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>
                  <a:latin typeface="Mangal" panose="02040503050203030202" pitchFamily="18" charset="0"/>
                  <a:cs typeface="Mangal" panose="02040503050203030202" pitchFamily="18" charset="0"/>
                </a:endParaRPr>
              </a:p>
            </p:txBody>
          </p:sp>
        </p:grpSp>
        <p:sp>
          <p:nvSpPr>
            <p:cNvPr id="20" name="Rettangolo 19"/>
            <p:cNvSpPr/>
            <p:nvPr/>
          </p:nvSpPr>
          <p:spPr>
            <a:xfrm>
              <a:off x="861864" y="2906068"/>
              <a:ext cx="1689886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300" b="1" dirty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colloquio di lavoro </a:t>
              </a: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2748251" y="2833887"/>
              <a:ext cx="169074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00" b="1" dirty="0" smtClean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trasferimento per lavoro o tirocinio </a:t>
              </a:r>
              <a:endParaRPr lang="it-IT" sz="1300" dirty="0">
                <a:latin typeface="Eras Demi ITC" panose="020B0805030504020804" pitchFamily="34" charset="0"/>
                <a:cs typeface="Mangal" panose="02040503050203030202" pitchFamily="18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2925441" y="1743880"/>
              <a:ext cx="1343638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300" b="1" dirty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corso di lingua</a:t>
              </a:r>
              <a:endParaRPr lang="it-IT" sz="1300" dirty="0">
                <a:latin typeface="Eras Demi ITC" panose="020B0805030504020804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6493037" y="2834269"/>
              <a:ext cx="1653294" cy="53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1588" algn="ctr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tabLst>
                  <a:tab pos="-1588" algn="l"/>
                </a:tabLst>
              </a:pPr>
              <a:r>
                <a:rPr lang="it-IT" sz="1300" b="1" dirty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riconoscimento </a:t>
              </a:r>
              <a:r>
                <a:rPr lang="it-IT" sz="1300" b="1" dirty="0" smtClean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qualificazioni </a:t>
              </a:r>
              <a:endParaRPr lang="it-IT" sz="1300" dirty="0">
                <a:solidFill>
                  <a:srgbClr val="1A3A80"/>
                </a:solidFill>
                <a:latin typeface="Eras Demi ITC" panose="020B0805030504020804" pitchFamily="34" charset="0"/>
                <a:ea typeface="Calibri" charset="0"/>
                <a:cs typeface="Mangal" panose="02040503050203030202" pitchFamily="18" charset="0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6496014" y="1717235"/>
              <a:ext cx="17411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300" b="1" dirty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esi</a:t>
              </a:r>
              <a:r>
                <a:rPr lang="it-IT" sz="1300" b="1" dirty="0" smtClean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genze specifiche </a:t>
              </a:r>
              <a:endParaRPr lang="it-IT" sz="1300" b="1" dirty="0">
                <a:solidFill>
                  <a:srgbClr val="1A3A80"/>
                </a:solidFill>
                <a:latin typeface="Eras Demi ITC" panose="020B0805030504020804" pitchFamily="34" charset="0"/>
                <a:ea typeface="ＭＳ Ｐゴシック" charset="0"/>
                <a:cs typeface="Mangal" panose="02040503050203030202" pitchFamily="18" charset="0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4438997" y="2803878"/>
              <a:ext cx="2098081" cy="322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1588" algn="ctr" fontAlgn="base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tabLst>
                  <a:tab pos="-1588" algn="l"/>
                </a:tabLst>
              </a:pPr>
              <a:r>
                <a:rPr lang="it-IT" sz="1300" b="1" dirty="0" smtClean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Integrazione tirocinio</a:t>
              </a:r>
              <a:endParaRPr lang="it-IT" sz="1300" b="1" dirty="0">
                <a:solidFill>
                  <a:srgbClr val="1A3A80"/>
                </a:solidFill>
                <a:latin typeface="Eras Demi ITC" panose="020B0805030504020804" pitchFamily="34" charset="0"/>
                <a:ea typeface="ＭＳ Ｐゴシック" charset="0"/>
                <a:cs typeface="Mangal" panose="02040503050203030202" pitchFamily="18" charset="0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4591582" y="1119094"/>
              <a:ext cx="171688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300" b="1" dirty="0" smtClean="0">
                  <a:solidFill>
                    <a:srgbClr val="1A3A80"/>
                  </a:solidFill>
                  <a:latin typeface="Eras Demi ITC" panose="020B0805030504020804" pitchFamily="34" charset="0"/>
                  <a:ea typeface="ＭＳ Ｐゴシック" charset="0"/>
                  <a:cs typeface="Mangal" panose="02040503050203030202" pitchFamily="18" charset="0"/>
                </a:rPr>
                <a:t>formazione  preparatoria</a:t>
              </a:r>
              <a:endParaRPr lang="it-IT" sz="1300" b="1" dirty="0">
                <a:solidFill>
                  <a:srgbClr val="1A3A80"/>
                </a:solidFill>
                <a:latin typeface="Eras Demi ITC" panose="020B0805030504020804" pitchFamily="34" charset="0"/>
                <a:ea typeface="ＭＳ Ｐゴシック" charset="0"/>
                <a:cs typeface="Mangal" panose="02040503050203030202" pitchFamily="18" charset="0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 rot="20319502">
              <a:off x="772409" y="3353769"/>
              <a:ext cx="9153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fino a 600 €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20319502">
              <a:off x="2041550" y="3737180"/>
              <a:ext cx="5816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forfait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 rot="20319502">
              <a:off x="2599940" y="2054219"/>
              <a:ext cx="9939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n w="3175">
                    <a:solidFill>
                      <a:srgbClr val="1A3A8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fino a </a:t>
              </a:r>
              <a:r>
                <a:rPr lang="it-IT" sz="1200" b="1" dirty="0" smtClean="0">
                  <a:ln w="3175">
                    <a:solidFill>
                      <a:srgbClr val="1A3A8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2000 </a:t>
              </a:r>
              <a:r>
                <a:rPr lang="it-IT" sz="1200" b="1" dirty="0">
                  <a:ln w="3175">
                    <a:solidFill>
                      <a:srgbClr val="1A3A8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€ </a:t>
              </a:r>
              <a:endParaRPr lang="it-IT" sz="1200" b="1" dirty="0">
                <a:ln w="3175">
                  <a:solidFill>
                    <a:srgbClr val="1A3A8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Demi Cond" panose="020B0706030402020204" pitchFamily="34" charset="0"/>
              </a:endParaRPr>
            </a:p>
          </p:txBody>
        </p:sp>
        <p:sp>
          <p:nvSpPr>
            <p:cNvPr id="30" name="Rettangolo 29"/>
            <p:cNvSpPr/>
            <p:nvPr/>
          </p:nvSpPr>
          <p:spPr>
            <a:xfrm rot="20319502">
              <a:off x="3827949" y="2390978"/>
              <a:ext cx="7591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r</a:t>
              </a:r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imborso 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 rot="20319502">
              <a:off x="2753654" y="3895650"/>
              <a:ext cx="9912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fino a </a:t>
              </a:r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1400 </a:t>
              </a:r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€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 rot="20319502">
              <a:off x="3806040" y="3879173"/>
              <a:ext cx="552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forfait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 rot="20319502">
              <a:off x="4555786" y="2150892"/>
              <a:ext cx="6431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voucher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6" name="Rettangolo 35"/>
            <p:cNvSpPr/>
            <p:nvPr/>
          </p:nvSpPr>
          <p:spPr>
            <a:xfrm rot="20319502">
              <a:off x="6556097" y="3854308"/>
              <a:ext cx="9153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fino a </a:t>
              </a:r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400 </a:t>
              </a:r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€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 rot="20319502">
              <a:off x="7652904" y="3936687"/>
              <a:ext cx="552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forfait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 rot="20319502">
              <a:off x="6387259" y="2027320"/>
              <a:ext cx="9153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fino a </a:t>
              </a:r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500 </a:t>
              </a:r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€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39" name="Rettangolo 38"/>
            <p:cNvSpPr/>
            <p:nvPr/>
          </p:nvSpPr>
          <p:spPr>
            <a:xfrm rot="20319502">
              <a:off x="7559519" y="2364079"/>
              <a:ext cx="7591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r</a:t>
              </a:r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imborso 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 rot="20319502">
              <a:off x="4432116" y="3197064"/>
              <a:ext cx="12792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fino a 600 </a:t>
              </a:r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€/mese</a:t>
              </a:r>
            </a:p>
            <a:p>
              <a:pPr algn="ctr"/>
              <a:r>
                <a:rPr lang="it-IT" sz="1200" b="1" dirty="0" err="1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m</a:t>
              </a:r>
              <a:r>
                <a:rPr lang="it-IT" sz="1200" b="1" dirty="0" err="1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ax</a:t>
              </a:r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 3 mesi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 rot="20319502">
              <a:off x="5781981" y="3768350"/>
              <a:ext cx="5816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 smtClean="0">
                  <a:ln w="3175">
                    <a:solidFill>
                      <a:srgbClr val="1A3A80"/>
                    </a:solidFill>
                  </a:ln>
                  <a:solidFill>
                    <a:schemeClr val="bg1"/>
                  </a:solidFill>
                  <a:latin typeface="Franklin Gothic Demi Cond" panose="020B0706030402020204" pitchFamily="34" charset="0"/>
                  <a:ea typeface="Times New Roman" charset="0"/>
                  <a:cs typeface="Mangal" panose="02040503050203030202" pitchFamily="18" charset="0"/>
                </a:rPr>
                <a:t>forfait </a:t>
              </a:r>
              <a:endParaRPr lang="it-IT" sz="1200" dirty="0">
                <a:ln w="3175">
                  <a:solidFill>
                    <a:srgbClr val="1A3A80"/>
                  </a:solidFill>
                </a:ln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</p:grpSp>
      <p:sp>
        <p:nvSpPr>
          <p:cNvPr id="50" name="Rettangolo 49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1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ttangolo 51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857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Benefit</a:t>
            </a:r>
            <a:endParaRPr lang="en-GB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/>
              <a:pPr algn="ctr"/>
              <a:t>16</a:t>
            </a:fld>
            <a:endParaRPr lang="en-GB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357715" y="504870"/>
            <a:ext cx="784383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altLang="it-IT" sz="3200" dirty="0">
                <a:solidFill>
                  <a:srgbClr val="1A3A80"/>
                </a:solidFill>
                <a:latin typeface="Calibri"/>
                <a:cs typeface="Calibri"/>
              </a:rPr>
              <a:t>Le misure e i benefit per i </a:t>
            </a:r>
            <a:r>
              <a:rPr lang="it-IT" altLang="it-IT" sz="3200" dirty="0">
                <a:solidFill>
                  <a:srgbClr val="008000"/>
                </a:solidFill>
                <a:latin typeface="Calibri"/>
                <a:cs typeface="Calibri"/>
              </a:rPr>
              <a:t>Da</a:t>
            </a:r>
            <a:r>
              <a:rPr lang="it-IT" altLang="it-IT" sz="3200" dirty="0">
                <a:solidFill>
                  <a:srgbClr val="008000"/>
                </a:solidFill>
                <a:latin typeface="Calibri"/>
                <a:ea typeface="Avenir Book"/>
                <a:cs typeface="Calibri"/>
              </a:rPr>
              <a:t>tori di lavoro</a:t>
            </a:r>
          </a:p>
        </p:txBody>
      </p:sp>
      <p:sp>
        <p:nvSpPr>
          <p:cNvPr id="17" name="CasellaDiTesto 65"/>
          <p:cNvSpPr txBox="1">
            <a:spLocks noChangeArrowheads="1"/>
          </p:cNvSpPr>
          <p:nvPr/>
        </p:nvSpPr>
        <p:spPr bwMode="auto">
          <a:xfrm>
            <a:off x="-85709" y="1548997"/>
            <a:ext cx="7591920" cy="23698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buClr>
                <a:srgbClr val="0F5494"/>
              </a:buClr>
            </a:pPr>
            <a:r>
              <a:rPr lang="it-IT" sz="1900" b="1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Solo per le Piccole e Medie Imprese </a:t>
            </a:r>
            <a:br>
              <a:rPr lang="it-IT" sz="1900" b="1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</a:br>
            <a:r>
              <a:rPr lang="it-IT" sz="19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(meno di 250 dipendenti)</a:t>
            </a:r>
          </a:p>
          <a:p>
            <a:pPr algn="ctr">
              <a:buClr>
                <a:srgbClr val="0F5494"/>
              </a:buClr>
            </a:pPr>
            <a:endParaRPr lang="it-IT" sz="2000" b="1" dirty="0">
              <a:solidFill>
                <a:srgbClr val="000000"/>
              </a:solidFill>
              <a:latin typeface="Calibri"/>
              <a:ea typeface="MS PGothic" charset="0"/>
              <a:cs typeface="Calibri"/>
            </a:endParaRPr>
          </a:p>
          <a:p>
            <a:pPr algn="ctr" eaLnBrk="1" hangingPunct="1">
              <a:buClr>
                <a:srgbClr val="0F5494"/>
              </a:buClr>
            </a:pPr>
            <a:endParaRPr lang="it-IT" sz="2000" b="1" dirty="0">
              <a:solidFill>
                <a:srgbClr val="1A3A80"/>
              </a:solidFill>
              <a:latin typeface="Calibri"/>
              <a:ea typeface="MS PGothic" charset="0"/>
              <a:cs typeface="Calibri"/>
            </a:endParaRPr>
          </a:p>
          <a:p>
            <a:pPr algn="ctr">
              <a:spcAft>
                <a:spcPts val="1200"/>
              </a:spcAft>
              <a:buClr>
                <a:srgbClr val="0F5494"/>
              </a:buClr>
            </a:pPr>
            <a:r>
              <a:rPr lang="it-IT" sz="20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	</a:t>
            </a:r>
          </a:p>
          <a:p>
            <a:pPr algn="ctr" eaLnBrk="1" hangingPunct="1">
              <a:buClr>
                <a:srgbClr val="0F5494"/>
              </a:buClr>
              <a:buFont typeface="Arial" charset="0"/>
              <a:buChar char="•"/>
            </a:pPr>
            <a:endParaRPr lang="it-IT" sz="2000" dirty="0">
              <a:solidFill>
                <a:srgbClr val="000000"/>
              </a:solidFill>
              <a:latin typeface="Calibri"/>
              <a:ea typeface="MS PGothic" charset="0"/>
              <a:cs typeface="Calibri"/>
            </a:endParaRPr>
          </a:p>
          <a:p>
            <a:pPr algn="ctr" eaLnBrk="1" hangingPunct="1">
              <a:buClr>
                <a:srgbClr val="0F5494"/>
              </a:buClr>
            </a:pPr>
            <a:r>
              <a:rPr lang="it-IT" sz="2000" i="1" dirty="0">
                <a:solidFill>
                  <a:srgbClr val="008000"/>
                </a:solidFill>
                <a:latin typeface="Calibri"/>
                <a:ea typeface="MS PGothic" charset="0"/>
                <a:cs typeface="Calibri"/>
              </a:rPr>
              <a:t>	</a:t>
            </a:r>
            <a:endParaRPr lang="it-IT" sz="2000" dirty="0">
              <a:solidFill>
                <a:srgbClr val="000000"/>
              </a:solidFill>
              <a:latin typeface="Calibri"/>
              <a:ea typeface="MS PGothic" charset="0"/>
              <a:cs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9" y="1427207"/>
            <a:ext cx="1053064" cy="10530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91408" y="2715665"/>
            <a:ext cx="321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0F5494"/>
              </a:buClr>
            </a:pPr>
            <a:r>
              <a:rPr lang="it-IT" dirty="0">
                <a:solidFill>
                  <a:srgbClr val="1A3A80"/>
                </a:solidFill>
                <a:ea typeface="MS PGothic" charset="0"/>
                <a:cs typeface="Calibri"/>
              </a:rPr>
              <a:t>per </a:t>
            </a:r>
            <a:r>
              <a:rPr lang="it-IT" b="1" dirty="0">
                <a:solidFill>
                  <a:srgbClr val="1A3A80"/>
                </a:solidFill>
                <a:ea typeface="MS PGothic" charset="0"/>
                <a:cs typeface="Calibri"/>
              </a:rPr>
              <a:t>Programmi di integrazione</a:t>
            </a:r>
            <a:r>
              <a:rPr lang="it-IT" dirty="0">
                <a:solidFill>
                  <a:srgbClr val="1A3A80"/>
                </a:solidFill>
                <a:ea typeface="MS PGothic" charset="0"/>
                <a:cs typeface="Calibri"/>
              </a:rPr>
              <a:t> dei nuovi assunti </a:t>
            </a:r>
            <a:br>
              <a:rPr lang="it-IT" dirty="0">
                <a:solidFill>
                  <a:srgbClr val="1A3A80"/>
                </a:solidFill>
                <a:ea typeface="MS PGothic" charset="0"/>
                <a:cs typeface="Calibri"/>
              </a:rPr>
            </a:br>
            <a:r>
              <a:rPr lang="it-IT" dirty="0">
                <a:solidFill>
                  <a:srgbClr val="1A3A80"/>
                </a:solidFill>
                <a:ea typeface="MS PGothic" charset="0"/>
                <a:cs typeface="Calibri"/>
              </a:rPr>
              <a:t>(</a:t>
            </a:r>
            <a:r>
              <a:rPr lang="it-IT" i="1" dirty="0">
                <a:solidFill>
                  <a:srgbClr val="1A3A80"/>
                </a:solidFill>
                <a:ea typeface="MS PGothic" charset="0"/>
                <a:cs typeface="Calibri"/>
              </a:rPr>
              <a:t>di base o completo</a:t>
            </a:r>
            <a:r>
              <a:rPr lang="it-IT" dirty="0">
                <a:solidFill>
                  <a:srgbClr val="1A3A80"/>
                </a:solidFill>
                <a:ea typeface="MS PGothic" charset="0"/>
                <a:cs typeface="Calibri"/>
              </a:rPr>
              <a:t>)</a:t>
            </a:r>
          </a:p>
        </p:txBody>
      </p:sp>
      <p:sp>
        <p:nvSpPr>
          <p:cNvPr id="4" name="Rettangolo 3"/>
          <p:cNvSpPr/>
          <p:nvPr/>
        </p:nvSpPr>
        <p:spPr>
          <a:xfrm>
            <a:off x="6023204" y="3893877"/>
            <a:ext cx="17107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F5494"/>
              </a:buClr>
            </a:pPr>
            <a:r>
              <a:rPr lang="it-IT" b="1" dirty="0">
                <a:solidFill>
                  <a:srgbClr val="008000"/>
                </a:solidFill>
                <a:ea typeface="MS PGothic" charset="0"/>
                <a:cs typeface="Calibri"/>
              </a:rPr>
              <a:t>fino a </a:t>
            </a:r>
            <a:r>
              <a:rPr lang="it-IT" sz="2400" b="1" dirty="0">
                <a:solidFill>
                  <a:srgbClr val="008000"/>
                </a:solidFill>
                <a:ea typeface="MS PGothic" charset="0"/>
                <a:cs typeface="Calibri"/>
              </a:rPr>
              <a:t>2.000 € </a:t>
            </a:r>
            <a:br>
              <a:rPr lang="it-IT" sz="2400" b="1" dirty="0">
                <a:solidFill>
                  <a:srgbClr val="008000"/>
                </a:solidFill>
                <a:ea typeface="MS PGothic" charset="0"/>
                <a:cs typeface="Calibri"/>
              </a:rPr>
            </a:br>
            <a:r>
              <a:rPr lang="it-IT" b="1" dirty="0">
                <a:solidFill>
                  <a:srgbClr val="008000"/>
                </a:solidFill>
                <a:ea typeface="MS PGothic" charset="0"/>
                <a:cs typeface="Calibri"/>
              </a:rPr>
              <a:t>per lavoratore </a:t>
            </a:r>
            <a:endParaRPr lang="it-IT" sz="1600" b="1" dirty="0">
              <a:solidFill>
                <a:srgbClr val="008000"/>
              </a:solidFill>
              <a:ea typeface="MS PGothic" charset="0"/>
              <a:cs typeface="Calibri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209" y="2715665"/>
            <a:ext cx="826057" cy="826057"/>
          </a:xfrm>
          <a:prstGeom prst="rect">
            <a:avLst/>
          </a:prstGeom>
        </p:spPr>
      </p:pic>
      <p:cxnSp>
        <p:nvCxnSpPr>
          <p:cNvPr id="12" name="Connettore 4 11"/>
          <p:cNvCxnSpPr>
            <a:endCxn id="9" idx="1"/>
          </p:cNvCxnSpPr>
          <p:nvPr/>
        </p:nvCxnSpPr>
        <p:spPr>
          <a:xfrm>
            <a:off x="1582583" y="2178727"/>
            <a:ext cx="1298626" cy="94996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4 24"/>
          <p:cNvCxnSpPr>
            <a:stCxn id="9" idx="2"/>
          </p:cNvCxnSpPr>
          <p:nvPr/>
        </p:nvCxnSpPr>
        <p:spPr>
          <a:xfrm rot="16200000" flipH="1">
            <a:off x="3846620" y="2989340"/>
            <a:ext cx="803429" cy="19081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428" y="3918877"/>
            <a:ext cx="663447" cy="663447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6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Budget</a:t>
            </a:r>
            <a:endParaRPr lang="it-IT" sz="140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17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482600" y="607970"/>
            <a:ext cx="70132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rgbClr val="1A3A80"/>
                </a:solidFill>
                <a:latin typeface="Calibri"/>
                <a:ea typeface="+mj-ea"/>
                <a:cs typeface="Calibri"/>
              </a:rPr>
              <a:t>Qual è il budget a disposizione?</a:t>
            </a:r>
          </a:p>
        </p:txBody>
      </p:sp>
      <p:sp>
        <p:nvSpPr>
          <p:cNvPr id="20" name="CasellaDiTesto 65"/>
          <p:cNvSpPr txBox="1">
            <a:spLocks noChangeArrowheads="1"/>
          </p:cNvSpPr>
          <p:nvPr/>
        </p:nvSpPr>
        <p:spPr bwMode="auto">
          <a:xfrm>
            <a:off x="4532637" y="3295442"/>
            <a:ext cx="2963250" cy="129928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F5494"/>
              </a:buClr>
            </a:pPr>
            <a:r>
              <a:rPr lang="it-IT" sz="24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Sostegno per le </a:t>
            </a:r>
            <a:r>
              <a:rPr lang="it-IT" sz="2800" b="1" dirty="0">
                <a:solidFill>
                  <a:srgbClr val="008000"/>
                </a:solidFill>
                <a:latin typeface="Calibri"/>
                <a:ea typeface="MS PGothic" charset="0"/>
                <a:cs typeface="Calibri"/>
              </a:rPr>
              <a:t>PMI</a:t>
            </a:r>
            <a:r>
              <a:rPr lang="it-IT" sz="2400" b="1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  <a:t>: </a:t>
            </a:r>
            <a:br>
              <a:rPr lang="it-IT" sz="2400" b="1" dirty="0">
                <a:solidFill>
                  <a:srgbClr val="000000"/>
                </a:solidFill>
                <a:latin typeface="Calibri"/>
                <a:ea typeface="MS PGothic" charset="0"/>
                <a:cs typeface="Calibri"/>
              </a:rPr>
            </a:br>
            <a:r>
              <a:rPr lang="it-IT" b="1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260.000,00</a:t>
            </a:r>
            <a:r>
              <a:rPr lang="it-IT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 €</a:t>
            </a:r>
            <a:endParaRPr lang="it-IT" sz="2400" b="1" dirty="0">
              <a:solidFill>
                <a:srgbClr val="1A3A80"/>
              </a:solidFill>
              <a:latin typeface="Calibri"/>
              <a:ea typeface="MS PGothic" charset="0"/>
              <a:cs typeface="Calibri"/>
            </a:endParaRPr>
          </a:p>
        </p:txBody>
      </p:sp>
      <p:sp>
        <p:nvSpPr>
          <p:cNvPr id="21" name="CasellaDiTesto 65"/>
          <p:cNvSpPr txBox="1">
            <a:spLocks noChangeArrowheads="1"/>
          </p:cNvSpPr>
          <p:nvPr/>
        </p:nvSpPr>
        <p:spPr bwMode="auto">
          <a:xfrm>
            <a:off x="3441260" y="1920837"/>
            <a:ext cx="405769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F5494"/>
              </a:buClr>
            </a:pPr>
            <a:r>
              <a:rPr lang="it-IT" sz="2400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Misure rivolte ai </a:t>
            </a:r>
            <a:r>
              <a:rPr lang="it-IT" sz="2800" b="1" dirty="0">
                <a:solidFill>
                  <a:srgbClr val="E46C0A"/>
                </a:solidFill>
                <a:latin typeface="Calibri"/>
                <a:ea typeface="MS PGothic" charset="0"/>
                <a:cs typeface="Calibri"/>
              </a:rPr>
              <a:t>giovani</a:t>
            </a:r>
            <a:r>
              <a:rPr lang="it-IT" sz="2400" b="1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: </a:t>
            </a:r>
            <a:br>
              <a:rPr lang="it-IT" sz="2400" b="1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</a:br>
            <a:r>
              <a:rPr lang="it-IT" sz="2400" b="1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         </a:t>
            </a:r>
            <a:r>
              <a:rPr lang="it-IT" b="1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2.176,300,00 </a:t>
            </a:r>
            <a:r>
              <a:rPr lang="it-IT" dirty="0">
                <a:solidFill>
                  <a:srgbClr val="1A3A80"/>
                </a:solidFill>
                <a:latin typeface="Calibri"/>
                <a:ea typeface="MS PGothic" charset="0"/>
                <a:cs typeface="Calibri"/>
              </a:rPr>
              <a:t>€</a:t>
            </a:r>
            <a:endParaRPr lang="it-IT" b="1" dirty="0">
              <a:solidFill>
                <a:srgbClr val="1A3A80"/>
              </a:solidFill>
              <a:latin typeface="Calibri"/>
              <a:ea typeface="MS PGothic" charset="0"/>
              <a:cs typeface="Calibri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172" y="3335179"/>
            <a:ext cx="1053064" cy="10530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13935" y="22200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cxnSp>
        <p:nvCxnSpPr>
          <p:cNvPr id="5" name="Connettore 4 4"/>
          <p:cNvCxnSpPr/>
          <p:nvPr/>
        </p:nvCxnSpPr>
        <p:spPr>
          <a:xfrm rot="16200000" flipH="1">
            <a:off x="1422682" y="1881419"/>
            <a:ext cx="868747" cy="28623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19" idx="3"/>
            <a:endCxn id="20" idx="3"/>
          </p:cNvCxnSpPr>
          <p:nvPr/>
        </p:nvCxnSpPr>
        <p:spPr>
          <a:xfrm>
            <a:off x="7495887" y="1282658"/>
            <a:ext cx="12700" cy="2662429"/>
          </a:xfrm>
          <a:prstGeom prst="bentConnector3">
            <a:avLst>
              <a:gd name="adj1" fmla="val 1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Immagin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grpSp>
        <p:nvGrpSpPr>
          <p:cNvPr id="23" name="Gruppo 22"/>
          <p:cNvGrpSpPr/>
          <p:nvPr/>
        </p:nvGrpSpPr>
        <p:grpSpPr>
          <a:xfrm>
            <a:off x="2000174" y="2074814"/>
            <a:ext cx="1456143" cy="943885"/>
            <a:chOff x="354676" y="702269"/>
            <a:chExt cx="1494674" cy="968861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2968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1" y="88904"/>
            <a:ext cx="5406321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517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Risultati previsti - </a:t>
            </a:r>
            <a:r>
              <a:rPr lang="it-IT" sz="2400">
                <a:solidFill>
                  <a:srgbClr val="F08125"/>
                </a:solidFill>
                <a:latin typeface="Mangal" charset="0"/>
                <a:ea typeface="Avenir Book" charset="0"/>
                <a:cs typeface="Mangal" charset="0"/>
              </a:rPr>
              <a:t>Giovani </a:t>
            </a:r>
            <a:endParaRPr lang="it-IT" sz="1400">
              <a:solidFill>
                <a:srgbClr val="F08125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18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706298" y="1221357"/>
            <a:ext cx="83121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it-IT" b="1" dirty="0">
                <a:solidFill>
                  <a:srgbClr val="1A3A80"/>
                </a:solidFill>
                <a:latin typeface="Calibri"/>
                <a:cs typeface="Calibri"/>
              </a:rPr>
              <a:t>C</a:t>
            </a:r>
            <a:r>
              <a:rPr lang="it-IT" b="1" dirty="0" smtClean="0">
                <a:solidFill>
                  <a:srgbClr val="1A3A80"/>
                </a:solidFill>
                <a:latin typeface="Calibri"/>
                <a:cs typeface="Calibri"/>
              </a:rPr>
              <a:t>olloqui </a:t>
            </a:r>
            <a:r>
              <a:rPr lang="it-IT" b="1" dirty="0">
                <a:solidFill>
                  <a:srgbClr val="1A3A80"/>
                </a:solidFill>
                <a:latin typeface="Calibri"/>
                <a:cs typeface="Calibri"/>
              </a:rPr>
              <a:t>di lavoro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:</a:t>
            </a:r>
            <a:r>
              <a:rPr lang="it-IT" dirty="0">
                <a:latin typeface="Calibri"/>
                <a:cs typeface="Calibri"/>
              </a:rPr>
              <a:t> </a:t>
            </a:r>
            <a:r>
              <a:rPr lang="it-IT" b="1" dirty="0">
                <a:solidFill>
                  <a:srgbClr val="E46C0A"/>
                </a:solidFill>
                <a:latin typeface="Calibri"/>
                <a:cs typeface="Calibri"/>
              </a:rPr>
              <a:t>1.200</a:t>
            </a:r>
            <a:r>
              <a:rPr lang="it-IT" dirty="0"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candidati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it-IT" b="1" dirty="0">
                <a:solidFill>
                  <a:srgbClr val="1A3A80"/>
                </a:solidFill>
                <a:latin typeface="Calibri"/>
                <a:cs typeface="Calibri"/>
              </a:rPr>
              <a:t>T</a:t>
            </a:r>
            <a:r>
              <a:rPr lang="it-IT" b="1" dirty="0" smtClean="0">
                <a:solidFill>
                  <a:srgbClr val="1A3A80"/>
                </a:solidFill>
                <a:latin typeface="Calibri"/>
                <a:cs typeface="Calibri"/>
              </a:rPr>
              <a:t>rasferimento </a:t>
            </a:r>
            <a:r>
              <a:rPr lang="it-IT" b="1" dirty="0">
                <a:solidFill>
                  <a:srgbClr val="1A3A80"/>
                </a:solidFill>
                <a:latin typeface="Calibri"/>
                <a:cs typeface="Calibri"/>
              </a:rPr>
              <a:t>per lavoro/tirocinio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: </a:t>
            </a:r>
            <a:r>
              <a:rPr lang="it-IT" b="1" dirty="0">
                <a:solidFill>
                  <a:srgbClr val="E46C0A"/>
                </a:solidFill>
                <a:latin typeface="Calibri"/>
                <a:cs typeface="Calibri"/>
              </a:rPr>
              <a:t>1.000</a:t>
            </a:r>
            <a:r>
              <a:rPr lang="it-IT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giovani </a:t>
            </a:r>
            <a:r>
              <a:rPr lang="it-IT" dirty="0" smtClean="0">
                <a:solidFill>
                  <a:srgbClr val="1A3A80"/>
                </a:solidFill>
                <a:latin typeface="Calibri"/>
                <a:cs typeface="Calibri"/>
              </a:rPr>
              <a:t>collocati (</a:t>
            </a:r>
            <a:r>
              <a:rPr lang="it-IT" dirty="0" smtClean="0">
                <a:solidFill>
                  <a:srgbClr val="E46C0A"/>
                </a:solidFill>
                <a:latin typeface="Calibri"/>
                <a:cs typeface="Calibri"/>
              </a:rPr>
              <a:t>di </a:t>
            </a:r>
            <a:r>
              <a:rPr lang="it-IT" dirty="0">
                <a:solidFill>
                  <a:srgbClr val="E46C0A"/>
                </a:solidFill>
                <a:latin typeface="Calibri"/>
                <a:cs typeface="Calibri"/>
              </a:rPr>
              <a:t>cui </a:t>
            </a:r>
            <a:r>
              <a:rPr lang="it-IT" b="1" dirty="0">
                <a:solidFill>
                  <a:srgbClr val="E46C0A"/>
                </a:solidFill>
                <a:latin typeface="Calibri"/>
                <a:cs typeface="Calibri"/>
              </a:rPr>
              <a:t>50</a:t>
            </a:r>
            <a:r>
              <a:rPr lang="it-IT" dirty="0"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E46C0A"/>
                </a:solidFill>
                <a:latin typeface="Calibri"/>
                <a:cs typeface="Calibri"/>
              </a:rPr>
              <a:t>tirocini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it-IT" b="1" dirty="0">
                <a:solidFill>
                  <a:srgbClr val="1A3A80"/>
                </a:solidFill>
                <a:latin typeface="Calibri"/>
                <a:cs typeface="Calibri"/>
              </a:rPr>
              <a:t>Corsi di formazione 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preparatori e/o corsi di lingua (rimborsi): </a:t>
            </a:r>
            <a:r>
              <a:rPr lang="it-IT" b="1" dirty="0">
                <a:solidFill>
                  <a:srgbClr val="E46C0A"/>
                </a:solidFill>
                <a:latin typeface="Calibri"/>
                <a:cs typeface="Calibri"/>
              </a:rPr>
              <a:t>199</a:t>
            </a:r>
            <a:r>
              <a:rPr lang="it-IT" dirty="0"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candidati 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it-IT" b="1" dirty="0">
                <a:solidFill>
                  <a:srgbClr val="1A3A80"/>
                </a:solidFill>
                <a:latin typeface="Calibri"/>
                <a:cs typeface="Calibri"/>
              </a:rPr>
              <a:t>Corsi di formazione 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preparatori e/o corsi di lingua </a:t>
            </a:r>
            <a:r>
              <a:rPr lang="it-IT" i="1" dirty="0">
                <a:solidFill>
                  <a:srgbClr val="1A3A80"/>
                </a:solidFill>
                <a:latin typeface="Calibri"/>
                <a:cs typeface="Calibri"/>
              </a:rPr>
              <a:t>(voucher MOOC)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: </a:t>
            </a:r>
            <a:r>
              <a:rPr lang="it-IT" b="1" dirty="0">
                <a:solidFill>
                  <a:srgbClr val="E46C0A"/>
                </a:solidFill>
                <a:latin typeface="Calibri"/>
                <a:cs typeface="Calibri"/>
              </a:rPr>
              <a:t>1.200</a:t>
            </a:r>
            <a:r>
              <a:rPr lang="it-IT" dirty="0"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1A3A80"/>
                </a:solidFill>
                <a:cs typeface="Calibri"/>
              </a:rPr>
              <a:t>candidati </a:t>
            </a:r>
            <a:endParaRPr lang="it-IT" dirty="0">
              <a:solidFill>
                <a:srgbClr val="1A3A80"/>
              </a:solidFill>
              <a:latin typeface="Calibri"/>
              <a:cs typeface="Calibri"/>
            </a:endParaRP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it-IT" b="1" dirty="0">
                <a:solidFill>
                  <a:srgbClr val="1A3A80"/>
                </a:solidFill>
                <a:latin typeface="Calibri"/>
                <a:cs typeface="Calibri"/>
              </a:rPr>
              <a:t>Riconoscimento delle qualifiche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: </a:t>
            </a:r>
            <a:r>
              <a:rPr lang="it-IT" b="1" dirty="0">
                <a:solidFill>
                  <a:srgbClr val="E46C0A"/>
                </a:solidFill>
                <a:latin typeface="Calibri"/>
                <a:cs typeface="Calibri"/>
              </a:rPr>
              <a:t>272</a:t>
            </a:r>
            <a:r>
              <a:rPr lang="it-IT" b="1" dirty="0"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1A3A80"/>
                </a:solidFill>
                <a:latin typeface="Calibri"/>
                <a:cs typeface="Calibri"/>
              </a:rPr>
              <a:t>giovani collocati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it-IT" b="1" dirty="0">
                <a:solidFill>
                  <a:srgbClr val="1A3A80"/>
                </a:solidFill>
                <a:cs typeface="Calibri"/>
              </a:rPr>
              <a:t>Assegno di trasferimento supplementare</a:t>
            </a:r>
            <a:r>
              <a:rPr lang="it-IT" dirty="0">
                <a:solidFill>
                  <a:srgbClr val="1A3A80"/>
                </a:solidFill>
                <a:cs typeface="Calibri"/>
              </a:rPr>
              <a:t>: </a:t>
            </a:r>
            <a:r>
              <a:rPr lang="it-IT" b="1" dirty="0">
                <a:solidFill>
                  <a:srgbClr val="E46C0A"/>
                </a:solidFill>
                <a:cs typeface="Calibri"/>
              </a:rPr>
              <a:t>285</a:t>
            </a:r>
            <a:r>
              <a:rPr lang="it-IT" dirty="0">
                <a:cs typeface="Calibri"/>
              </a:rPr>
              <a:t> </a:t>
            </a:r>
            <a:r>
              <a:rPr lang="it-IT" dirty="0">
                <a:solidFill>
                  <a:srgbClr val="1A3A80"/>
                </a:solidFill>
                <a:cs typeface="Calibri"/>
              </a:rPr>
              <a:t>giovani collocati</a:t>
            </a:r>
            <a:r>
              <a:rPr lang="it-IT" b="1" dirty="0">
                <a:solidFill>
                  <a:srgbClr val="1A3A80"/>
                </a:solidFill>
                <a:cs typeface="Calibri"/>
              </a:rPr>
              <a:t> 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it-IT" b="1" dirty="0" smtClean="0">
                <a:solidFill>
                  <a:srgbClr val="1A3A80"/>
                </a:solidFill>
                <a:latin typeface="Calibri"/>
                <a:cs typeface="Calibri"/>
              </a:rPr>
              <a:t>Integrazione per tirocinanti</a:t>
            </a:r>
            <a:r>
              <a:rPr lang="it-IT" dirty="0" smtClean="0">
                <a:solidFill>
                  <a:srgbClr val="1A3A80"/>
                </a:solidFill>
                <a:latin typeface="Calibri"/>
                <a:cs typeface="Calibri"/>
              </a:rPr>
              <a:t>: </a:t>
            </a:r>
            <a:r>
              <a:rPr lang="it-IT" b="1" dirty="0">
                <a:solidFill>
                  <a:srgbClr val="E46C0A"/>
                </a:solidFill>
                <a:latin typeface="Calibri"/>
                <a:cs typeface="Calibri"/>
              </a:rPr>
              <a:t>50</a:t>
            </a:r>
            <a:r>
              <a:rPr lang="it-IT" dirty="0">
                <a:solidFill>
                  <a:srgbClr val="E46C0A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1A3A80"/>
                </a:solidFill>
                <a:cs typeface="Calibri"/>
              </a:rPr>
              <a:t>giovani collocati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defRPr/>
            </a:pPr>
            <a:endParaRPr lang="it-IT" sz="1200" dirty="0">
              <a:solidFill>
                <a:srgbClr val="1A3A80"/>
              </a:solidFill>
              <a:latin typeface="Calibri"/>
              <a:ea typeface="Calibri" pitchFamily="34" charset="0"/>
              <a:cs typeface="Calibri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4637987" y="55349"/>
            <a:ext cx="1185099" cy="768192"/>
            <a:chOff x="354676" y="702269"/>
            <a:chExt cx="1494674" cy="968861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84018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1" y="88904"/>
            <a:ext cx="5406321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517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Risultati previsti - </a:t>
            </a:r>
            <a:r>
              <a:rPr lang="it-IT" sz="2400" dirty="0">
                <a:solidFill>
                  <a:srgbClr val="008000"/>
                </a:solidFill>
                <a:latin typeface="Mangal" charset="0"/>
                <a:ea typeface="Avenir Book" charset="0"/>
                <a:cs typeface="Mangal" charset="0"/>
              </a:rPr>
              <a:t>Datori di lavoro</a:t>
            </a:r>
            <a:endParaRPr lang="it-IT" sz="1400" dirty="0">
              <a:solidFill>
                <a:srgbClr val="008000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19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868809" y="1336263"/>
            <a:ext cx="7112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lvl="1">
              <a:spcAft>
                <a:spcPts val="1200"/>
              </a:spcAft>
              <a:buClr>
                <a:schemeClr val="tx2"/>
              </a:buClr>
              <a:defRPr/>
            </a:pPr>
            <a:r>
              <a:rPr lang="it-IT" sz="2800" dirty="0">
                <a:solidFill>
                  <a:srgbClr val="1A3A80"/>
                </a:solidFill>
                <a:latin typeface="Calibri"/>
                <a:ea typeface="Calibri" charset="0"/>
                <a:cs typeface="Calibri"/>
              </a:rPr>
              <a:t>Supporto finanziario alle </a:t>
            </a:r>
            <a:r>
              <a:rPr lang="it-IT" sz="2800" b="1" dirty="0">
                <a:solidFill>
                  <a:srgbClr val="1A3A80"/>
                </a:solidFill>
                <a:latin typeface="Calibri"/>
                <a:ea typeface="Calibri" charset="0"/>
                <a:cs typeface="Calibri"/>
              </a:rPr>
              <a:t>PMI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69964" y="-1961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5" y="1152501"/>
            <a:ext cx="783904" cy="78390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471848" y="2032726"/>
            <a:ext cx="5973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buClr>
                <a:schemeClr val="tx2"/>
              </a:buClr>
              <a:defRPr/>
            </a:pPr>
            <a:r>
              <a:rPr lang="it-IT" sz="2800" dirty="0">
                <a:solidFill>
                  <a:srgbClr val="1A3A80"/>
                </a:solidFill>
                <a:ea typeface="Calibri" charset="0"/>
                <a:cs typeface="Calibri"/>
              </a:rPr>
              <a:t>per Programmi di integrazione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77534" y="4104785"/>
            <a:ext cx="3965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spcAft>
                <a:spcPts val="1200"/>
              </a:spcAft>
              <a:buClr>
                <a:schemeClr val="tx2"/>
              </a:buClr>
              <a:defRPr/>
            </a:pPr>
            <a:r>
              <a:rPr lang="it-IT" sz="2800" dirty="0">
                <a:solidFill>
                  <a:srgbClr val="1A3A80"/>
                </a:solidFill>
                <a:cs typeface="Calibri"/>
              </a:rPr>
              <a:t>per </a:t>
            </a:r>
            <a:r>
              <a:rPr lang="it-IT" sz="3600" b="1" dirty="0">
                <a:solidFill>
                  <a:srgbClr val="009644"/>
                </a:solidFill>
                <a:cs typeface="Calibri"/>
              </a:rPr>
              <a:t>200</a:t>
            </a:r>
            <a:r>
              <a:rPr lang="it-IT" sz="3600" dirty="0">
                <a:cs typeface="Calibri"/>
              </a:rPr>
              <a:t> </a:t>
            </a:r>
            <a:r>
              <a:rPr lang="it-IT" sz="2800" b="1" dirty="0">
                <a:solidFill>
                  <a:srgbClr val="1A3A80"/>
                </a:solidFill>
                <a:cs typeface="Calibri"/>
              </a:rPr>
              <a:t>giovani collocati</a:t>
            </a:r>
            <a:endParaRPr lang="it-IT" sz="900" b="1" dirty="0">
              <a:solidFill>
                <a:srgbClr val="1A3A80"/>
              </a:solidFill>
              <a:cs typeface="Calibri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672" y="1895101"/>
            <a:ext cx="826057" cy="826057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grpSp>
        <p:nvGrpSpPr>
          <p:cNvPr id="37" name="Gruppo 36"/>
          <p:cNvGrpSpPr/>
          <p:nvPr/>
        </p:nvGrpSpPr>
        <p:grpSpPr>
          <a:xfrm>
            <a:off x="3998431" y="2819463"/>
            <a:ext cx="2089713" cy="1354571"/>
            <a:chOff x="354676" y="702269"/>
            <a:chExt cx="1494674" cy="968861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593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-861" y="4008424"/>
            <a:ext cx="9143999" cy="1061858"/>
          </a:xfrm>
          <a:prstGeom prst="rect">
            <a:avLst/>
          </a:prstGeom>
          <a:solidFill>
            <a:srgbClr val="F2C1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4580" y="5068450"/>
            <a:ext cx="9144001" cy="90000"/>
          </a:xfrm>
          <a:prstGeom prst="rect">
            <a:avLst/>
          </a:prstGeom>
          <a:solidFill>
            <a:srgbClr val="87B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132610" y="3995704"/>
            <a:ext cx="698817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it-IT" sz="2800" dirty="0">
                <a:solidFill>
                  <a:srgbClr val="1A3A80"/>
                </a:solidFill>
              </a:rPr>
              <a:t>Lo schema di mobilità </a:t>
            </a:r>
          </a:p>
          <a:p>
            <a:pPr algn="r" eaLnBrk="1" hangingPunct="1">
              <a:spcAft>
                <a:spcPts val="600"/>
              </a:spcAft>
            </a:pPr>
            <a:r>
              <a:rPr lang="it-IT" sz="2800" i="1" dirty="0">
                <a:solidFill>
                  <a:srgbClr val="1A3A80"/>
                </a:solidFill>
              </a:rPr>
              <a:t>Your first EURES job</a:t>
            </a:r>
            <a:endParaRPr lang="it-IT" sz="2000" i="1" dirty="0">
              <a:solidFill>
                <a:srgbClr val="1A3A8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02" y="244406"/>
            <a:ext cx="1947615" cy="11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593416" y="880587"/>
            <a:ext cx="855058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spcBef>
                <a:spcPts val="12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No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limiti</a:t>
            </a: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geografici</a:t>
            </a: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 o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settoriali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: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flussi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da/per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tutti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i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paesi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europei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e per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profili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</a:p>
          <a:p>
            <a:pPr algn="just" defTabSz="914400">
              <a:spcBef>
                <a:spcPts val="1200"/>
              </a:spcBef>
              <a:buClr>
                <a:srgbClr val="0F5494"/>
              </a:buClr>
            </a:pP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effettivamente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richiesti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dai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mercati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del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lavoro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nazionali</a:t>
            </a:r>
            <a:endParaRPr lang="en-US" altLang="it-IT" sz="1700" dirty="0">
              <a:solidFill>
                <a:srgbClr val="1A3A80"/>
              </a:solidFill>
              <a:latin typeface="Calibri" charset="0"/>
            </a:endParaRPr>
          </a:p>
          <a:p>
            <a:pPr algn="just" defTabSz="914400">
              <a:spcBef>
                <a:spcPts val="12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Durata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minima del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contratto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: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lavoro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=6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mesi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     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tirocinio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=3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mesi</a:t>
            </a:r>
            <a:endParaRPr lang="en-US" altLang="it-IT" sz="1700" dirty="0">
              <a:solidFill>
                <a:srgbClr val="1A3A80"/>
              </a:solidFill>
              <a:latin typeface="Calibri" charset="0"/>
            </a:endParaRPr>
          </a:p>
          <a:p>
            <a:pPr algn="just" defTabSz="914400">
              <a:spcBef>
                <a:spcPts val="12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Tirocinio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: </a:t>
            </a: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solo se è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lavorativo</a:t>
            </a: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(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contratto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) e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adeguatamente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remunerato</a:t>
            </a:r>
            <a:endParaRPr lang="en-US" altLang="it-IT" sz="1700" dirty="0">
              <a:solidFill>
                <a:srgbClr val="1A3A80"/>
              </a:solidFill>
              <a:latin typeface="Calibri" charset="0"/>
            </a:endParaRPr>
          </a:p>
          <a:p>
            <a:pPr algn="just" defTabSz="914400">
              <a:spcBef>
                <a:spcPts val="12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Benefit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finanziari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“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modulabili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”: mix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personalizzato</a:t>
            </a:r>
            <a:endParaRPr lang="en-US" altLang="it-IT" sz="1700" dirty="0">
              <a:solidFill>
                <a:srgbClr val="1A3A80"/>
              </a:solidFill>
              <a:latin typeface="Calibri" charset="0"/>
            </a:endParaRPr>
          </a:p>
          <a:p>
            <a:pPr algn="just" defTabSz="914400">
              <a:spcBef>
                <a:spcPts val="12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Escluso</a:t>
            </a: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doppio</a:t>
            </a: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finanziamento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: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tra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progetti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/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iniziative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EU/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nazionali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+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tra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benefit YfEj e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imprese</a:t>
            </a:r>
            <a:endParaRPr lang="en-US" altLang="it-IT" sz="1700" dirty="0">
              <a:solidFill>
                <a:srgbClr val="1A3A80"/>
              </a:solidFill>
              <a:latin typeface="Calibri" charset="0"/>
            </a:endParaRPr>
          </a:p>
          <a:p>
            <a:pPr algn="just" defTabSz="914400">
              <a:spcBef>
                <a:spcPts val="12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Benefit come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risultato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di un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pacchetto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di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servizi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e matching = “</a:t>
            </a: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YfEj non è un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bancomat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”!</a:t>
            </a:r>
          </a:p>
          <a:p>
            <a:pPr algn="just" defTabSz="914400">
              <a:spcBef>
                <a:spcPts val="1200"/>
              </a:spcBef>
              <a:buClr>
                <a:srgbClr val="0F5494"/>
              </a:buClr>
              <a:buFont typeface="Arial" pitchFamily="34" charset="0"/>
              <a:buChar char="•"/>
            </a:pP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Registrazione</a:t>
            </a:r>
            <a:r>
              <a:rPr lang="en-US" altLang="it-IT" sz="1700" b="1" dirty="0">
                <a:solidFill>
                  <a:srgbClr val="1A3A80"/>
                </a:solidFill>
                <a:latin typeface="Calibri" charset="0"/>
              </a:rPr>
              <a:t> in </a:t>
            </a:r>
            <a:r>
              <a:rPr lang="en-US" altLang="it-IT" sz="1700" b="1" dirty="0" err="1">
                <a:solidFill>
                  <a:srgbClr val="1A3A80"/>
                </a:solidFill>
                <a:latin typeface="Calibri" charset="0"/>
              </a:rPr>
              <a:t>piattaforma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,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precedente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alla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data di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avvio</a:t>
            </a:r>
            <a:r>
              <a:rPr lang="en-US" altLang="it-IT" sz="1700" dirty="0">
                <a:solidFill>
                  <a:srgbClr val="1A3A80"/>
                </a:solidFill>
                <a:latin typeface="Calibri" charset="0"/>
              </a:rPr>
              <a:t> del </a:t>
            </a:r>
            <a:r>
              <a:rPr lang="en-US" altLang="it-IT" sz="1700" dirty="0" err="1">
                <a:solidFill>
                  <a:srgbClr val="1A3A80"/>
                </a:solidFill>
                <a:latin typeface="Calibri" charset="0"/>
              </a:rPr>
              <a:t>contratto</a:t>
            </a:r>
            <a:endParaRPr lang="en-US" altLang="it-IT" sz="1700" dirty="0">
              <a:solidFill>
                <a:srgbClr val="1A3A80"/>
              </a:solidFill>
              <a:latin typeface="Calibri" charset="0"/>
            </a:endParaRPr>
          </a:p>
          <a:p>
            <a:pPr marL="285750" indent="-28575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endParaRPr lang="en-GB" sz="1700" dirty="0">
              <a:solidFill>
                <a:srgbClr val="1A3A80"/>
              </a:solidFill>
              <a:latin typeface="Calibri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20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pic>
        <p:nvPicPr>
          <p:cNvPr id="17" name="Picture 2" descr="C:\Users\cmastracci.ext\Desktop\imagesOI0K07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4" y="16470"/>
            <a:ext cx="1028124" cy="8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53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1" y="88904"/>
            <a:ext cx="5406321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517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Registrazione</a:t>
            </a:r>
            <a:r>
              <a:rPr lang="it-IT" sz="2400">
                <a:solidFill>
                  <a:srgbClr val="008000"/>
                </a:solidFill>
                <a:latin typeface="Mangal" charset="0"/>
                <a:ea typeface="Avenir Book" charset="0"/>
                <a:cs typeface="Mangal" charset="0"/>
              </a:rPr>
              <a:t> </a:t>
            </a:r>
            <a:endParaRPr lang="it-IT" sz="1400">
              <a:solidFill>
                <a:srgbClr val="008000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/>
              <a:pPr algn="ctr"/>
              <a:t>21</a:t>
            </a:fld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07975" y="732683"/>
            <a:ext cx="855503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b="1">
                <a:solidFill>
                  <a:srgbClr val="1A3A80"/>
                </a:solidFill>
                <a:latin typeface="Tahoma" charset="0"/>
                <a:cs typeface="Avenir Book" charset="0"/>
              </a:rPr>
              <a:t>Registrarsi per accedere ai servizi e ai benefit!</a:t>
            </a:r>
          </a:p>
        </p:txBody>
      </p:sp>
      <p:pic>
        <p:nvPicPr>
          <p:cNvPr id="18" name="Immagine 2" descr="Log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7" b="12901"/>
          <a:stretch>
            <a:fillRect/>
          </a:stretch>
        </p:blipFill>
        <p:spPr bwMode="auto">
          <a:xfrm>
            <a:off x="474050" y="1511054"/>
            <a:ext cx="7899456" cy="254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 bwMode="auto">
          <a:xfrm>
            <a:off x="1123302" y="4009383"/>
            <a:ext cx="737076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u="sng" dirty="0">
                <a:solidFill>
                  <a:srgbClr val="1A3A80"/>
                </a:solidFill>
                <a:latin typeface="Calibri"/>
                <a:cs typeface="Calibri"/>
              </a:rPr>
              <a:t>y</a:t>
            </a:r>
            <a:r>
              <a:rPr lang="en-US" b="1" u="sng" dirty="0" smtClean="0">
                <a:solidFill>
                  <a:srgbClr val="1A3A80"/>
                </a:solidFill>
                <a:latin typeface="Calibri"/>
                <a:cs typeface="Calibri"/>
              </a:rPr>
              <a:t>ourfirsteuresjob.eu</a:t>
            </a:r>
            <a:r>
              <a:rPr lang="en-US" sz="2400" b="1" u="sng" dirty="0" smtClean="0">
                <a:solidFill>
                  <a:srgbClr val="1A3A80"/>
                </a:solidFill>
                <a:latin typeface="Calibri"/>
                <a:cs typeface="Calibri"/>
              </a:rPr>
              <a:t> </a:t>
            </a:r>
            <a:endParaRPr lang="en-US" sz="2400" b="1" u="sng" dirty="0">
              <a:solidFill>
                <a:srgbClr val="1A3A80"/>
              </a:solidFill>
              <a:latin typeface="Calibri"/>
              <a:cs typeface="Calibri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5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La </a:t>
            </a:r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piattaforma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87835" y="1251847"/>
            <a:ext cx="7864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 algn="just" defTabSz="91440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b="1" dirty="0">
                <a:solidFill>
                  <a:srgbClr val="1A3A80"/>
                </a:solidFill>
                <a:latin typeface="Calibri" charset="0"/>
              </a:rPr>
              <a:t>Informazioni</a:t>
            </a:r>
            <a:r>
              <a:rPr lang="it-IT" sz="2000" dirty="0">
                <a:solidFill>
                  <a:srgbClr val="1A3A80"/>
                </a:solidFill>
                <a:latin typeface="Calibri" charset="0"/>
              </a:rPr>
              <a:t> sul progetto </a:t>
            </a:r>
          </a:p>
          <a:p>
            <a:pPr marL="355600" lvl="0" indent="-355600" algn="just" defTabSz="91440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b="1" dirty="0">
                <a:solidFill>
                  <a:srgbClr val="1A3A80"/>
                </a:solidFill>
                <a:latin typeface="Calibri" charset="0"/>
              </a:rPr>
              <a:t>Registrazione</a:t>
            </a:r>
            <a:r>
              <a:rPr lang="it-IT" sz="2000" dirty="0">
                <a:solidFill>
                  <a:srgbClr val="1A3A80"/>
                </a:solidFill>
                <a:latin typeface="Calibri" charset="0"/>
              </a:rPr>
              <a:t> di giovani e imprese per accedere ai servizi e benefit YfEj </a:t>
            </a:r>
          </a:p>
          <a:p>
            <a:pPr marL="355600" lvl="0" indent="-355600" algn="just" defTabSz="914400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b="1" dirty="0">
                <a:solidFill>
                  <a:srgbClr val="1A3A80"/>
                </a:solidFill>
                <a:latin typeface="Calibri" charset="0"/>
              </a:rPr>
              <a:t>Presentazione on-line </a:t>
            </a:r>
            <a:r>
              <a:rPr lang="it-IT" sz="2000" dirty="0">
                <a:solidFill>
                  <a:srgbClr val="1A3A80"/>
                </a:solidFill>
                <a:latin typeface="Calibri" charset="0"/>
              </a:rPr>
              <a:t>delle </a:t>
            </a:r>
            <a:r>
              <a:rPr lang="it-IT" sz="2000" b="1" dirty="0">
                <a:solidFill>
                  <a:srgbClr val="1A3A80"/>
                </a:solidFill>
                <a:latin typeface="Calibri" charset="0"/>
              </a:rPr>
              <a:t>richieste</a:t>
            </a:r>
            <a:r>
              <a:rPr lang="it-IT" sz="2000" dirty="0">
                <a:solidFill>
                  <a:srgbClr val="1A3A80"/>
                </a:solidFill>
                <a:latin typeface="Calibri" charset="0"/>
              </a:rPr>
              <a:t> dei benefit finanziari</a:t>
            </a: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000" b="1" dirty="0">
                <a:solidFill>
                  <a:srgbClr val="1A3A80"/>
                </a:solidFill>
                <a:latin typeface="Calibri" charset="0"/>
              </a:rPr>
              <a:t>Strumento operativo </a:t>
            </a:r>
            <a:r>
              <a:rPr lang="it-IT" sz="2000" dirty="0">
                <a:solidFill>
                  <a:srgbClr val="1A3A80"/>
                </a:solidFill>
                <a:latin typeface="Calibri" charset="0"/>
              </a:rPr>
              <a:t>per gli YfEj Adviser (</a:t>
            </a:r>
            <a:r>
              <a:rPr lang="it-IT" sz="2000" dirty="0" err="1">
                <a:solidFill>
                  <a:srgbClr val="1A3A80"/>
                </a:solidFill>
                <a:latin typeface="Calibri" charset="0"/>
              </a:rPr>
              <a:t>matching</a:t>
            </a:r>
            <a:r>
              <a:rPr lang="it-IT" sz="2000" dirty="0">
                <a:solidFill>
                  <a:srgbClr val="1A3A80"/>
                </a:solidFill>
                <a:latin typeface="Calibri" charset="0"/>
              </a:rPr>
              <a:t> automatico o manuale)</a:t>
            </a:r>
          </a:p>
          <a:p>
            <a:pPr marL="285750" indent="-28575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endParaRPr lang="en-GB" sz="2000" dirty="0">
              <a:solidFill>
                <a:srgbClr val="1A3A80"/>
              </a:solidFill>
              <a:latin typeface="Calibri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22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3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 flipV="1">
            <a:off x="396170" y="4136686"/>
            <a:ext cx="8616889" cy="193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Accesso e </a:t>
            </a:r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servizi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23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2501993286"/>
              </p:ext>
            </p:extLst>
          </p:nvPr>
        </p:nvGraphicFramePr>
        <p:xfrm>
          <a:off x="333376" y="1504722"/>
          <a:ext cx="2047874" cy="55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uppo 17"/>
          <p:cNvGrpSpPr/>
          <p:nvPr/>
        </p:nvGrpSpPr>
        <p:grpSpPr>
          <a:xfrm>
            <a:off x="333376" y="3015312"/>
            <a:ext cx="2047874" cy="528638"/>
            <a:chOff x="0" y="16906"/>
            <a:chExt cx="1762126" cy="704850"/>
          </a:xfrm>
          <a:solidFill>
            <a:srgbClr val="1A3A80"/>
          </a:solidFill>
        </p:grpSpPr>
        <p:sp>
          <p:nvSpPr>
            <p:cNvPr id="20" name="Gallone 19"/>
            <p:cNvSpPr/>
            <p:nvPr/>
          </p:nvSpPr>
          <p:spPr>
            <a:xfrm>
              <a:off x="0" y="16906"/>
              <a:ext cx="1762126" cy="704850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Gallone 4"/>
            <p:cNvSpPr/>
            <p:nvPr/>
          </p:nvSpPr>
          <p:spPr>
            <a:xfrm>
              <a:off x="352425" y="66602"/>
              <a:ext cx="1057276" cy="6184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9525" rIns="0" bIns="952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500" kern="1200" dirty="0" smtClean="0"/>
                <a:t>Web, social, altri canali ..</a:t>
              </a:r>
              <a:endParaRPr lang="it-IT" sz="1500" kern="1200" dirty="0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2548050" y="941902"/>
            <a:ext cx="971550" cy="3595722"/>
          </a:xfrm>
          <a:prstGeom prst="rect">
            <a:avLst/>
          </a:prstGeom>
          <a:solidFill>
            <a:srgbClr val="F2C1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600" b="1" dirty="0" smtClean="0">
                <a:solidFill>
                  <a:srgbClr val="095CAD"/>
                </a:solidFill>
              </a:rPr>
              <a:t>Registrazione in piattaforma                        </a:t>
            </a:r>
            <a:r>
              <a:rPr lang="it-IT" sz="1600" dirty="0" smtClean="0">
                <a:solidFill>
                  <a:srgbClr val="095CAD"/>
                </a:solidFill>
              </a:rPr>
              <a:t>di giovani e datori di lavoro     </a:t>
            </a:r>
            <a:endParaRPr lang="it-IT" sz="1600" dirty="0">
              <a:solidFill>
                <a:srgbClr val="095CAD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85525" y="4136686"/>
            <a:ext cx="2138859" cy="50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Avenir Book"/>
                <a:ea typeface="+mj-ea"/>
                <a:cs typeface="Avenir Book"/>
              </a:rPr>
              <a:t>Informazione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ea typeface="+mj-ea"/>
                <a:cs typeface="Avenir Book"/>
              </a:rPr>
              <a:t>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Avenir Book"/>
                <a:ea typeface="+mj-ea"/>
                <a:cs typeface="Avenir Book"/>
              </a:rPr>
              <a:t>generale</a:t>
            </a:r>
            <a:endParaRPr lang="en-US" sz="1400" b="1" i="1" dirty="0" smtClean="0">
              <a:solidFill>
                <a:schemeClr val="accent2">
                  <a:lumMod val="75000"/>
                </a:schemeClr>
              </a:solidFill>
              <a:latin typeface="Avenir Book"/>
              <a:ea typeface="+mj-ea"/>
              <a:cs typeface="Avenir Book"/>
            </a:endParaRPr>
          </a:p>
        </p:txBody>
      </p:sp>
      <p:sp>
        <p:nvSpPr>
          <p:cNvPr id="24" name="Elaborazione 23"/>
          <p:cNvSpPr/>
          <p:nvPr/>
        </p:nvSpPr>
        <p:spPr>
          <a:xfrm>
            <a:off x="3905812" y="1602731"/>
            <a:ext cx="1436214" cy="197167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  <a:p>
            <a:pPr algn="ctr"/>
            <a:endParaRPr lang="it-IT" sz="1600" dirty="0" smtClean="0"/>
          </a:p>
          <a:p>
            <a:pPr algn="ctr"/>
            <a:r>
              <a:rPr lang="it-IT" sz="1600" i="1" dirty="0" err="1" smtClean="0"/>
              <a:t>Matching</a:t>
            </a:r>
            <a:r>
              <a:rPr lang="it-IT" sz="1600" i="1" dirty="0" smtClean="0"/>
              <a:t>/</a:t>
            </a:r>
          </a:p>
          <a:p>
            <a:pPr algn="ctr"/>
            <a:r>
              <a:rPr lang="it-IT" sz="1600" i="1" dirty="0" smtClean="0"/>
              <a:t>selezioni</a:t>
            </a:r>
            <a:endParaRPr lang="it-IT" sz="1600" i="1" dirty="0"/>
          </a:p>
          <a:p>
            <a:pPr algn="ctr"/>
            <a:endParaRPr lang="it-IT" sz="1600" dirty="0" smtClean="0"/>
          </a:p>
          <a:p>
            <a:pPr algn="ctr"/>
            <a:endParaRPr lang="it-IT" sz="1600" dirty="0"/>
          </a:p>
        </p:txBody>
      </p:sp>
      <p:sp>
        <p:nvSpPr>
          <p:cNvPr id="25" name="Elaborazione 24"/>
          <p:cNvSpPr/>
          <p:nvPr/>
        </p:nvSpPr>
        <p:spPr>
          <a:xfrm>
            <a:off x="5675401" y="1602731"/>
            <a:ext cx="1419225" cy="197167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  <a:p>
            <a:pPr algn="ctr"/>
            <a:r>
              <a:rPr lang="it-IT" sz="1600" i="1" dirty="0" smtClean="0"/>
              <a:t>Presentazione </a:t>
            </a:r>
          </a:p>
          <a:p>
            <a:pPr algn="ctr"/>
            <a:r>
              <a:rPr lang="it-IT" sz="1600" i="1" dirty="0" smtClean="0"/>
              <a:t>on line delle richieste di finanziamento</a:t>
            </a:r>
            <a:endParaRPr lang="it-IT" sz="1600" i="1" dirty="0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3960112" y="4156072"/>
            <a:ext cx="4772813" cy="50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ea typeface="+mj-ea"/>
                <a:cs typeface="Avenir Book"/>
              </a:rPr>
              <a:t>Servizi </a:t>
            </a:r>
            <a:r>
              <a:rPr lang="en-US" sz="1400" b="1" i="1" dirty="0" err="1" smtClean="0">
                <a:solidFill>
                  <a:schemeClr val="accent2">
                    <a:lumMod val="75000"/>
                  </a:schemeClr>
                </a:solidFill>
                <a:latin typeface="Avenir Book"/>
                <a:ea typeface="+mj-ea"/>
                <a:cs typeface="Avenir Book"/>
              </a:rPr>
              <a:t>dedicati</a:t>
            </a:r>
            <a:r>
              <a:rPr lang="en-US" sz="1400" b="1" i="1" dirty="0" smtClean="0">
                <a:solidFill>
                  <a:schemeClr val="accent2">
                    <a:lumMod val="75000"/>
                  </a:schemeClr>
                </a:solidFill>
                <a:latin typeface="Avenir Book"/>
                <a:ea typeface="+mj-ea"/>
                <a:cs typeface="Avenir Book"/>
              </a:rPr>
              <a:t> one-to-one</a:t>
            </a:r>
          </a:p>
          <a:p>
            <a:pPr algn="ctr">
              <a:defRPr/>
            </a:pPr>
            <a:r>
              <a:rPr lang="en-US" sz="1400" b="1" i="1" dirty="0" smtClean="0">
                <a:solidFill>
                  <a:srgbClr val="1A3A80"/>
                </a:solidFill>
                <a:latin typeface="Avenir Book"/>
                <a:ea typeface="+mj-ea"/>
                <a:cs typeface="Avenir Book"/>
              </a:rPr>
              <a:t>(YfEj Advisers </a:t>
            </a:r>
            <a:r>
              <a:rPr lang="en-US" sz="1400" b="1" i="1" dirty="0" err="1" smtClean="0">
                <a:solidFill>
                  <a:srgbClr val="1A3A80"/>
                </a:solidFill>
                <a:latin typeface="Avenir Book"/>
                <a:ea typeface="+mj-ea"/>
                <a:cs typeface="Avenir Book"/>
              </a:rPr>
              <a:t>abilitati</a:t>
            </a:r>
            <a:r>
              <a:rPr lang="en-US" sz="1400" b="1" i="1" dirty="0" smtClean="0">
                <a:solidFill>
                  <a:srgbClr val="1A3A80"/>
                </a:solidFill>
                <a:latin typeface="Avenir Book"/>
                <a:ea typeface="+mj-ea"/>
                <a:cs typeface="Avenir Book"/>
              </a:rPr>
              <a:t> in </a:t>
            </a:r>
            <a:r>
              <a:rPr lang="en-US" sz="1400" b="1" i="1" dirty="0" err="1" smtClean="0">
                <a:solidFill>
                  <a:srgbClr val="1A3A80"/>
                </a:solidFill>
                <a:latin typeface="Avenir Book"/>
                <a:ea typeface="+mj-ea"/>
                <a:cs typeface="Avenir Book"/>
              </a:rPr>
              <a:t>piattaforma</a:t>
            </a:r>
            <a:r>
              <a:rPr lang="en-US" sz="1400" b="1" i="1" dirty="0" smtClean="0">
                <a:solidFill>
                  <a:srgbClr val="1A3A80"/>
                </a:solidFill>
                <a:latin typeface="Avenir Book"/>
                <a:ea typeface="+mj-ea"/>
                <a:cs typeface="Avenir Book"/>
              </a:rPr>
              <a:t>)</a:t>
            </a:r>
          </a:p>
        </p:txBody>
      </p:sp>
      <p:sp>
        <p:nvSpPr>
          <p:cNvPr id="35" name="Elaborazione 34"/>
          <p:cNvSpPr/>
          <p:nvPr/>
        </p:nvSpPr>
        <p:spPr>
          <a:xfrm>
            <a:off x="7313701" y="1602731"/>
            <a:ext cx="1419225" cy="197167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/>
          </a:p>
          <a:p>
            <a:pPr algn="ctr"/>
            <a:r>
              <a:rPr lang="it-IT" sz="1600" i="1" dirty="0" smtClean="0"/>
              <a:t>Erogazione benefit</a:t>
            </a:r>
            <a:endParaRPr lang="it-IT" sz="1600" i="1" dirty="0"/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3543819" y="3684408"/>
            <a:ext cx="5493459" cy="50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400" b="1" i="1" dirty="0" smtClean="0">
                <a:solidFill>
                  <a:srgbClr val="F08125"/>
                </a:solidFill>
                <a:ea typeface="+mj-ea"/>
                <a:cs typeface="Avenir Book"/>
              </a:rPr>
              <a:t>Giovani: </a:t>
            </a:r>
            <a:r>
              <a:rPr lang="en-US" sz="1400" b="1" i="1" dirty="0" err="1">
                <a:solidFill>
                  <a:srgbClr val="7BBB39"/>
                </a:solidFill>
                <a:cs typeface="Avenir Book"/>
              </a:rPr>
              <a:t>assegnazione</a:t>
            </a:r>
            <a:r>
              <a:rPr lang="en-US" sz="1400" b="1" i="1" dirty="0">
                <a:solidFill>
                  <a:srgbClr val="7BBB39"/>
                </a:solidFill>
                <a:cs typeface="Avenir Book"/>
              </a:rPr>
              <a:t> a un YfEj Adviser </a:t>
            </a:r>
            <a:r>
              <a:rPr lang="en-US" sz="1400" b="1" i="1" dirty="0" smtClean="0">
                <a:solidFill>
                  <a:srgbClr val="7BBB39"/>
                </a:solidFill>
                <a:cs typeface="Avenir Book"/>
              </a:rPr>
              <a:t>in pre-</a:t>
            </a:r>
            <a:r>
              <a:rPr lang="en-US" sz="1400" b="1" i="1" dirty="0" err="1" smtClean="0">
                <a:solidFill>
                  <a:srgbClr val="7BBB39"/>
                </a:solidFill>
                <a:cs typeface="Avenir Book"/>
              </a:rPr>
              <a:t>selezione</a:t>
            </a:r>
            <a:r>
              <a:rPr lang="en-US" sz="1400" b="1" i="1" dirty="0" smtClean="0">
                <a:solidFill>
                  <a:srgbClr val="7BBB39"/>
                </a:solidFill>
                <a:cs typeface="Avenir Book"/>
              </a:rPr>
              <a:t> </a:t>
            </a:r>
            <a:r>
              <a:rPr lang="en-US" sz="1100" b="1" i="1" dirty="0" smtClean="0">
                <a:solidFill>
                  <a:srgbClr val="7BBB39"/>
                </a:solidFill>
                <a:cs typeface="Avenir Book"/>
              </a:rPr>
              <a:t>(se </a:t>
            </a:r>
            <a:r>
              <a:rPr lang="en-US" sz="1100" b="1" i="1" dirty="0">
                <a:solidFill>
                  <a:srgbClr val="7BBB39"/>
                </a:solidFill>
                <a:cs typeface="Avenir Book"/>
              </a:rPr>
              <a:t>non </a:t>
            </a:r>
            <a:r>
              <a:rPr lang="en-US" sz="1100" b="1" i="1" dirty="0" err="1">
                <a:solidFill>
                  <a:srgbClr val="7BBB39"/>
                </a:solidFill>
                <a:cs typeface="Avenir Book"/>
              </a:rPr>
              <a:t>già</a:t>
            </a:r>
            <a:r>
              <a:rPr lang="en-US" sz="1100" b="1" i="1" dirty="0">
                <a:solidFill>
                  <a:srgbClr val="7BBB39"/>
                </a:solidFill>
                <a:cs typeface="Avenir Book"/>
              </a:rPr>
              <a:t> </a:t>
            </a:r>
            <a:r>
              <a:rPr lang="en-US" sz="1100" b="1" i="1" dirty="0" err="1">
                <a:solidFill>
                  <a:srgbClr val="7BBB39"/>
                </a:solidFill>
                <a:cs typeface="Avenir Book"/>
              </a:rPr>
              <a:t>seguito</a:t>
            </a:r>
            <a:r>
              <a:rPr lang="en-US" sz="1100" b="1" i="1" dirty="0">
                <a:solidFill>
                  <a:srgbClr val="7BBB39"/>
                </a:solidFill>
                <a:cs typeface="Avenir Book"/>
              </a:rPr>
              <a:t>) </a:t>
            </a:r>
            <a:r>
              <a:rPr lang="en-US" sz="1100" b="1" i="1" dirty="0" smtClean="0">
                <a:solidFill>
                  <a:srgbClr val="F08125"/>
                </a:solidFill>
                <a:ea typeface="+mj-ea"/>
                <a:cs typeface="Avenir Book"/>
              </a:rPr>
              <a:t> 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3519600" y="990027"/>
            <a:ext cx="5541898" cy="50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400" b="1" i="1" dirty="0" err="1" smtClean="0">
                <a:solidFill>
                  <a:srgbClr val="7BBB39"/>
                </a:solidFill>
                <a:ea typeface="+mj-ea"/>
                <a:cs typeface="Avenir Book"/>
              </a:rPr>
              <a:t>Datore</a:t>
            </a:r>
            <a:r>
              <a:rPr lang="en-US" sz="1400" b="1" i="1" dirty="0" smtClean="0">
                <a:solidFill>
                  <a:srgbClr val="7BBB39"/>
                </a:solidFill>
                <a:ea typeface="+mj-ea"/>
                <a:cs typeface="Avenir Book"/>
              </a:rPr>
              <a:t> </a:t>
            </a:r>
            <a:r>
              <a:rPr lang="en-US" sz="1400" b="1" i="1" dirty="0" err="1" smtClean="0">
                <a:solidFill>
                  <a:srgbClr val="7BBB39"/>
                </a:solidFill>
                <a:ea typeface="+mj-ea"/>
                <a:cs typeface="Avenir Book"/>
              </a:rPr>
              <a:t>lavoro</a:t>
            </a:r>
            <a:r>
              <a:rPr lang="en-US" sz="1400" b="1" i="1" dirty="0" smtClean="0">
                <a:solidFill>
                  <a:srgbClr val="7BBB39"/>
                </a:solidFill>
                <a:ea typeface="+mj-ea"/>
                <a:cs typeface="Avenir Book"/>
              </a:rPr>
              <a:t>: </a:t>
            </a:r>
            <a:r>
              <a:rPr lang="en-US" sz="1400" b="1" i="1" dirty="0" err="1" smtClean="0">
                <a:solidFill>
                  <a:srgbClr val="7BBB39"/>
                </a:solidFill>
                <a:ea typeface="+mj-ea"/>
                <a:cs typeface="Avenir Book"/>
              </a:rPr>
              <a:t>assegnazione</a:t>
            </a:r>
            <a:r>
              <a:rPr lang="en-US" sz="1400" b="1" i="1" dirty="0" smtClean="0">
                <a:solidFill>
                  <a:srgbClr val="7BBB39"/>
                </a:solidFill>
                <a:ea typeface="+mj-ea"/>
                <a:cs typeface="Avenir Book"/>
              </a:rPr>
              <a:t> a un YfEj Adviser </a:t>
            </a:r>
            <a:r>
              <a:rPr lang="en-US" sz="1400" b="1" i="1" dirty="0" err="1" smtClean="0">
                <a:solidFill>
                  <a:srgbClr val="7BBB39"/>
                </a:solidFill>
                <a:ea typeface="+mj-ea"/>
                <a:cs typeface="Avenir Book"/>
              </a:rPr>
              <a:t>entro</a:t>
            </a:r>
            <a:r>
              <a:rPr lang="en-US" sz="1400" b="1" i="1" dirty="0" smtClean="0">
                <a:solidFill>
                  <a:srgbClr val="7BBB39"/>
                </a:solidFill>
                <a:ea typeface="+mj-ea"/>
                <a:cs typeface="Avenir Book"/>
              </a:rPr>
              <a:t> 2 gg </a:t>
            </a:r>
            <a:r>
              <a:rPr lang="en-US" sz="1100" b="1" i="1" dirty="0" smtClean="0">
                <a:solidFill>
                  <a:srgbClr val="7BBB39"/>
                </a:solidFill>
                <a:ea typeface="+mj-ea"/>
                <a:cs typeface="Avenir Book"/>
              </a:rPr>
              <a:t>(se non </a:t>
            </a:r>
            <a:r>
              <a:rPr lang="en-US" sz="1100" b="1" i="1" dirty="0" err="1" smtClean="0">
                <a:solidFill>
                  <a:srgbClr val="7BBB39"/>
                </a:solidFill>
                <a:ea typeface="+mj-ea"/>
                <a:cs typeface="Avenir Book"/>
              </a:rPr>
              <a:t>già</a:t>
            </a:r>
            <a:r>
              <a:rPr lang="en-US" sz="1100" b="1" i="1" dirty="0" smtClean="0">
                <a:solidFill>
                  <a:srgbClr val="7BBB39"/>
                </a:solidFill>
                <a:ea typeface="+mj-ea"/>
                <a:cs typeface="Avenir Book"/>
              </a:rPr>
              <a:t> </a:t>
            </a:r>
            <a:r>
              <a:rPr lang="en-US" sz="1100" b="1" i="1" dirty="0" err="1" smtClean="0">
                <a:solidFill>
                  <a:srgbClr val="7BBB39"/>
                </a:solidFill>
                <a:ea typeface="+mj-ea"/>
                <a:cs typeface="Avenir Book"/>
              </a:rPr>
              <a:t>seguito</a:t>
            </a:r>
            <a:r>
              <a:rPr lang="en-US" sz="1100" b="1" i="1" dirty="0" smtClean="0">
                <a:solidFill>
                  <a:srgbClr val="7BBB39"/>
                </a:solidFill>
                <a:ea typeface="+mj-ea"/>
                <a:cs typeface="Avenir Book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95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29" y="88904"/>
            <a:ext cx="6651467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24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527253" y="124079"/>
            <a:ext cx="62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Registrazione</a:t>
            </a:r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e </a:t>
            </a:r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caricamento</a:t>
            </a:r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CV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7682" r="19655" b="24582"/>
          <a:stretch/>
        </p:blipFill>
        <p:spPr bwMode="auto">
          <a:xfrm>
            <a:off x="1488923" y="823541"/>
            <a:ext cx="6646084" cy="41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e 20"/>
          <p:cNvSpPr/>
          <p:nvPr/>
        </p:nvSpPr>
        <p:spPr>
          <a:xfrm>
            <a:off x="4935097" y="2222205"/>
            <a:ext cx="1685886" cy="60717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6814711" y="823541"/>
            <a:ext cx="1063678" cy="3480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4696649" y="1075281"/>
            <a:ext cx="2247847" cy="356084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" name="Connettore 2 23"/>
          <p:cNvCxnSpPr/>
          <p:nvPr/>
        </p:nvCxnSpPr>
        <p:spPr>
          <a:xfrm>
            <a:off x="4696649" y="1640217"/>
            <a:ext cx="959872" cy="58198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CasellaDiTesto 24"/>
          <p:cNvSpPr txBox="1"/>
          <p:nvPr/>
        </p:nvSpPr>
        <p:spPr>
          <a:xfrm>
            <a:off x="2427469" y="1075281"/>
            <a:ext cx="238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Arial Black"/>
                <a:cs typeface="Arial Black"/>
              </a:rPr>
              <a:t>You have to register first and then you can access the platform using the login menu</a:t>
            </a:r>
            <a:endParaRPr lang="en-GB" sz="1100" i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79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29" y="88904"/>
            <a:ext cx="6651467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25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pic>
        <p:nvPicPr>
          <p:cNvPr id="13" name="Picture 4" descr="C:\Users\gpbossi.ext\Desktop\Sequenza jobseeker\2 - Anagrafica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27" y="636880"/>
            <a:ext cx="6262345" cy="43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585587" y="3080927"/>
            <a:ext cx="34969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Arial Black"/>
                <a:cs typeface="Arial Black"/>
              </a:rPr>
              <a:t>Please note the </a:t>
            </a:r>
          </a:p>
          <a:p>
            <a:pPr algn="ctr"/>
            <a:r>
              <a:rPr lang="en-GB" sz="1100" dirty="0" smtClean="0">
                <a:solidFill>
                  <a:srgbClr val="FF0000"/>
                </a:solidFill>
                <a:latin typeface="Arial Black"/>
                <a:cs typeface="Arial Black"/>
              </a:rPr>
              <a:t>Q&amp;A button. It can help you to understand which information is required </a:t>
            </a:r>
            <a:endParaRPr lang="en-GB" sz="1100" i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6" name="Freccia circolare a sinistra 15"/>
          <p:cNvSpPr/>
          <p:nvPr/>
        </p:nvSpPr>
        <p:spPr>
          <a:xfrm>
            <a:off x="7969260" y="3003596"/>
            <a:ext cx="458444" cy="140708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5060" y="3837011"/>
            <a:ext cx="1900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Arial Black"/>
                <a:cs typeface="Arial Black"/>
              </a:rPr>
              <a:t>Insert your fiscal code (if available in your country)</a:t>
            </a:r>
            <a:endParaRPr lang="en-GB" sz="1100" i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1998921" y="4609792"/>
            <a:ext cx="687251" cy="2779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Ovale 18"/>
          <p:cNvSpPr/>
          <p:nvPr/>
        </p:nvSpPr>
        <p:spPr>
          <a:xfrm>
            <a:off x="2888191" y="2159880"/>
            <a:ext cx="1052183" cy="3462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91739" y="2000807"/>
            <a:ext cx="22177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  <a:latin typeface="Arial Black"/>
                <a:cs typeface="Arial Black"/>
              </a:rPr>
              <a:t>Please use an email that you read frequently!</a:t>
            </a:r>
          </a:p>
          <a:p>
            <a:r>
              <a:rPr lang="en-GB" sz="1000" i="1" dirty="0" smtClean="0">
                <a:solidFill>
                  <a:schemeClr val="tx2"/>
                </a:solidFill>
                <a:latin typeface="Arial Black"/>
                <a:cs typeface="Arial Black"/>
              </a:rPr>
              <a:t>All information and communication about YfEj (including job opportunities) are made by mail</a:t>
            </a:r>
            <a:endParaRPr lang="en-GB" sz="1000" i="1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87834" y="149882"/>
            <a:ext cx="62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Registrazione</a:t>
            </a:r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e </a:t>
            </a:r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caricamento</a:t>
            </a:r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CV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4" name="Rettangolo 3"/>
          <p:cNvSpPr/>
          <p:nvPr/>
        </p:nvSpPr>
        <p:spPr>
          <a:xfrm rot="19819062">
            <a:off x="311982" y="1011172"/>
            <a:ext cx="1683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00B050"/>
                </a:solidFill>
                <a:latin typeface="Arial Black"/>
                <a:cs typeface="Arial Black"/>
              </a:rPr>
              <a:t>Europass</a:t>
            </a:r>
            <a:r>
              <a:rPr lang="en-GB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lang="en-GB" dirty="0" err="1" smtClean="0">
                <a:solidFill>
                  <a:srgbClr val="00B050"/>
                </a:solidFill>
                <a:latin typeface="Arial Black"/>
                <a:cs typeface="Arial Black"/>
              </a:rPr>
              <a:t>Cv</a:t>
            </a:r>
            <a:r>
              <a:rPr lang="en-GB" dirty="0" smtClean="0">
                <a:solidFill>
                  <a:srgbClr val="00B050"/>
                </a:solidFill>
                <a:latin typeface="Arial Black"/>
                <a:cs typeface="Arial Black"/>
              </a:rPr>
              <a:t>!</a:t>
            </a:r>
            <a:endParaRPr lang="en-GB" dirty="0">
              <a:solidFill>
                <a:srgbClr val="00B05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999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29" y="88904"/>
            <a:ext cx="6651467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26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pic>
        <p:nvPicPr>
          <p:cNvPr id="13" name="Picture 3" descr="C:\Users\gpbossi.ext\Desktop\Sequenza jobseeker\4 - dashboard inizia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70" y="665510"/>
            <a:ext cx="6759575" cy="41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81759" y="1396664"/>
            <a:ext cx="19558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Arial Black"/>
                <a:cs typeface="Arial Black"/>
              </a:rPr>
              <a:t>This is your dashboard.</a:t>
            </a:r>
          </a:p>
          <a:p>
            <a:pPr algn="ctr"/>
            <a:r>
              <a:rPr lang="en-GB" sz="1400" i="1" dirty="0" smtClean="0">
                <a:solidFill>
                  <a:schemeClr val="tx2"/>
                </a:solidFill>
                <a:latin typeface="Arial Black"/>
                <a:cs typeface="Arial Black"/>
              </a:rPr>
              <a:t>From here you can manage all information, CV, messages, etc.</a:t>
            </a:r>
            <a:endParaRPr lang="en-GB" sz="1400" i="1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068785" y="2798193"/>
            <a:ext cx="2137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Arial Black"/>
                <a:cs typeface="Arial Black"/>
              </a:rPr>
              <a:t>Please insert first your work experiences</a:t>
            </a:r>
            <a:endParaRPr lang="en-GB" sz="1200" i="1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2624082" y="2169042"/>
            <a:ext cx="1155830" cy="55272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stealt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CasellaDiTesto 17"/>
          <p:cNvSpPr txBox="1"/>
          <p:nvPr/>
        </p:nvSpPr>
        <p:spPr>
          <a:xfrm>
            <a:off x="527253" y="124079"/>
            <a:ext cx="62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Area </a:t>
            </a:r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privata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201451" y="4022925"/>
            <a:ext cx="1401907" cy="51717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7415855" y="2635031"/>
            <a:ext cx="1235320" cy="24976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9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-861" y="4008424"/>
            <a:ext cx="9143999" cy="1061858"/>
          </a:xfrm>
          <a:prstGeom prst="rect">
            <a:avLst/>
          </a:prstGeom>
          <a:solidFill>
            <a:srgbClr val="F2C1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4580" y="5068450"/>
            <a:ext cx="9144001" cy="90000"/>
          </a:xfrm>
          <a:prstGeom prst="rect">
            <a:avLst/>
          </a:prstGeom>
          <a:solidFill>
            <a:srgbClr val="87B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132610" y="4098829"/>
            <a:ext cx="698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it-IT" sz="2800" dirty="0" smtClean="0">
                <a:solidFill>
                  <a:srgbClr val="1A3A80"/>
                </a:solidFill>
              </a:rPr>
              <a:t>Le attività di comunicazione e promozione</a:t>
            </a:r>
            <a:endParaRPr lang="it-IT" sz="1600" i="1" dirty="0">
              <a:solidFill>
                <a:srgbClr val="1A3A8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02" y="244406"/>
            <a:ext cx="1947615" cy="11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99226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La </a:t>
            </a:r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strategia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28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pic>
        <p:nvPicPr>
          <p:cNvPr id="17" name="Oval 8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675" y="1460897"/>
            <a:ext cx="1335088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val 8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25" y="1502569"/>
            <a:ext cx="1238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427985" y="682396"/>
            <a:ext cx="5597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cs typeface="Times New Roman" charset="0"/>
              </a:rPr>
              <a:t>Web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012161" y="844414"/>
            <a:ext cx="960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cs typeface="Times New Roman" charset="0"/>
              </a:rPr>
              <a:t>Interview</a:t>
            </a:r>
            <a:endParaRPr lang="en-US" sz="1400" b="1" dirty="0">
              <a:cs typeface="Times New Roman" charset="0"/>
            </a:endParaRPr>
          </a:p>
        </p:txBody>
      </p:sp>
      <p:sp>
        <p:nvSpPr>
          <p:cNvPr id="22" name="Oval 44"/>
          <p:cNvSpPr/>
          <p:nvPr/>
        </p:nvSpPr>
        <p:spPr bwMode="auto">
          <a:xfrm>
            <a:off x="725488" y="1289053"/>
            <a:ext cx="7750175" cy="1614488"/>
          </a:xfrm>
          <a:prstGeom prst="ellips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sp>
        <p:nvSpPr>
          <p:cNvPr id="23" name="Oval 45"/>
          <p:cNvSpPr/>
          <p:nvPr/>
        </p:nvSpPr>
        <p:spPr bwMode="auto">
          <a:xfrm>
            <a:off x="1779376" y="1634906"/>
            <a:ext cx="1863524" cy="1909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Relaxed" fov="0">
              <a:rot lat="0" lon="2700000" rev="300000"/>
            </a:camera>
            <a:lightRig rig="threePt" dir="t"/>
          </a:scene3d>
        </p:spPr>
        <p:txBody>
          <a:bodyPr lIns="92075" tIns="46038" rIns="92075" bIns="46038" anchor="ctr"/>
          <a:lstStyle/>
          <a:p>
            <a:pPr marL="119063" indent="-119063"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051721" y="736402"/>
            <a:ext cx="1058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cs typeface="Times New Roman" charset="0"/>
              </a:rPr>
              <a:t>Face to face</a:t>
            </a:r>
            <a:endParaRPr lang="en-US" sz="1400" b="1" dirty="0">
              <a:cs typeface="Times New Roman" charset="0"/>
            </a:endParaRPr>
          </a:p>
        </p:txBody>
      </p:sp>
      <p:grpSp>
        <p:nvGrpSpPr>
          <p:cNvPr id="25" name="Group 112"/>
          <p:cNvGrpSpPr>
            <a:grpSpLocks/>
          </p:cNvGrpSpPr>
          <p:nvPr/>
        </p:nvGrpSpPr>
        <p:grpSpPr bwMode="auto">
          <a:xfrm>
            <a:off x="539552" y="1222456"/>
            <a:ext cx="7734300" cy="1682354"/>
            <a:chOff x="1411185" y="1404962"/>
            <a:chExt cx="6151419" cy="1815647"/>
          </a:xfrm>
        </p:grpSpPr>
        <p:sp>
          <p:nvSpPr>
            <p:cNvPr id="34" name="Oval 97"/>
            <p:cNvSpPr/>
            <p:nvPr/>
          </p:nvSpPr>
          <p:spPr bwMode="auto">
            <a:xfrm>
              <a:off x="1411185" y="1447366"/>
              <a:ext cx="6151419" cy="1744974"/>
            </a:xfrm>
            <a:prstGeom prst="ellips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2075" tIns="46038" rIns="92075" bIns="46038" anchor="ctr"/>
            <a:lstStyle/>
            <a:p>
              <a:pPr marL="119063" indent="-119063">
                <a:defRPr/>
              </a:pPr>
              <a:endParaRPr lang="en-US">
                <a:ea typeface="+mn-ea"/>
                <a:cs typeface="Times New Roman" pitchFamily="18" charset="0"/>
              </a:endParaRPr>
            </a:p>
          </p:txBody>
        </p:sp>
        <p:pic>
          <p:nvPicPr>
            <p:cNvPr id="35" name="Isosceles Triangle 13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364300">
              <a:off x="7053667" y="1739492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Isosceles Triangle 13"/>
            <p:cNvGrpSpPr>
              <a:grpSpLocks/>
            </p:cNvGrpSpPr>
            <p:nvPr/>
          </p:nvGrpSpPr>
          <p:grpSpPr bwMode="auto">
            <a:xfrm rot="6107192">
              <a:off x="2937491" y="2955471"/>
              <a:ext cx="182880" cy="274320"/>
              <a:chOff x="4489" y="1763"/>
              <a:chExt cx="518" cy="549"/>
            </a:xfrm>
          </p:grpSpPr>
          <p:pic>
            <p:nvPicPr>
              <p:cNvPr id="41" name="Isosceles Triangle 13"/>
              <p:cNvPicPr>
                <a:picLocks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9" y="1763"/>
                <a:ext cx="518" cy="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4625" y="1773"/>
                <a:ext cx="249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t" hangingPunct="1"/>
                <a:endParaRPr lang="it-IT" sz="1800">
                  <a:cs typeface="Times New Roman" charset="0"/>
                </a:endParaRPr>
              </a:p>
            </p:txBody>
          </p:sp>
        </p:grpSp>
        <p:pic>
          <p:nvPicPr>
            <p:cNvPr id="37" name="Isosceles Triangle 13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8335686">
              <a:off x="1426984" y="1966935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Isosceles Triangle 13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913674">
              <a:off x="3191085" y="1400473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sosceles Triangle 13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140977">
              <a:off x="5252905" y="1359242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Isosceles Triangle 13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72637">
              <a:off x="5499600" y="2992009"/>
              <a:ext cx="18288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238" y="857250"/>
            <a:ext cx="1223962" cy="7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97575" y="1102730"/>
            <a:ext cx="1047750" cy="5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http://images.google.com/images?q=tbn:pJ94o0n6rRoJ:www.computone.com/images/call-center-squarelin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38" y="944166"/>
            <a:ext cx="1206500" cy="15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87"/>
          <p:cNvSpPr/>
          <p:nvPr/>
        </p:nvSpPr>
        <p:spPr bwMode="auto">
          <a:xfrm>
            <a:off x="448392" y="2580800"/>
            <a:ext cx="1736141" cy="31269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Relaxed">
              <a:rot lat="0" lon="18900000" rev="20580000"/>
            </a:camera>
            <a:lightRig rig="threePt" dir="t"/>
          </a:scene3d>
        </p:spPr>
        <p:txBody>
          <a:bodyPr wrap="none" lIns="92075" tIns="46038" rIns="92075" bIns="46038" anchor="ctr"/>
          <a:lstStyle/>
          <a:p>
            <a:pPr marL="119063" indent="-119063">
              <a:defRPr/>
            </a:pPr>
            <a:endParaRPr lang="en-US">
              <a:ea typeface="+mn-ea"/>
              <a:cs typeface="Times New Roman" pitchFamily="18" charset="0"/>
            </a:endParaRPr>
          </a:p>
        </p:txBody>
      </p:sp>
      <p:pic>
        <p:nvPicPr>
          <p:cNvPr id="48" name="Oval 9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2155" y="2530792"/>
            <a:ext cx="1164336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651637" y="2833428"/>
            <a:ext cx="1135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FD0000"/>
              </a:buClr>
            </a:pPr>
            <a:r>
              <a:rPr lang="en-US" sz="1400" b="1" dirty="0">
                <a:cs typeface="Times New Roman" charset="0"/>
              </a:rPr>
              <a:t>Social Media</a:t>
            </a: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351956" y="2968786"/>
            <a:ext cx="750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cs typeface="Times New Roman" charset="0"/>
              </a:rPr>
              <a:t>Mobile</a:t>
            </a:r>
          </a:p>
        </p:txBody>
      </p:sp>
      <p:grpSp>
        <p:nvGrpSpPr>
          <p:cNvPr id="52" name="Group 76"/>
          <p:cNvGrpSpPr>
            <a:grpSpLocks/>
          </p:cNvGrpSpPr>
          <p:nvPr/>
        </p:nvGrpSpPr>
        <p:grpSpPr bwMode="auto">
          <a:xfrm>
            <a:off x="390525" y="2033587"/>
            <a:ext cx="1502387" cy="859594"/>
            <a:chOff x="2199975" y="4267200"/>
            <a:chExt cx="996638" cy="725107"/>
          </a:xfrm>
        </p:grpSpPr>
        <p:pic>
          <p:nvPicPr>
            <p:cNvPr id="56" name="Picture 76" descr="PPP_CGENE_CLP_Bath_Girl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230" y="4374223"/>
              <a:ext cx="404390" cy="46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77" descr="PPP_CGENE_CLP_Bath_Guy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752" y="4262379"/>
              <a:ext cx="388215" cy="47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78" descr="PPP_CGENE_CLP_Bath_Girl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717" y="4339513"/>
              <a:ext cx="545927" cy="620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9" descr="PPP_CGENE_CLP_Bath_Gu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61" y="4308659"/>
              <a:ext cx="582322" cy="686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7358240" y="2120445"/>
            <a:ext cx="613434" cy="779915"/>
            <a:chOff x="-22" y="-1069"/>
            <a:chExt cx="2905" cy="5232"/>
          </a:xfrm>
        </p:grpSpPr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" y="-1069"/>
              <a:ext cx="2905" cy="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34"/>
              <a:ext cx="2350" cy="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2103438" y="1812131"/>
            <a:ext cx="5151437" cy="682229"/>
            <a:chOff x="1909823" y="2181984"/>
            <a:chExt cx="5150734" cy="908456"/>
          </a:xfrm>
        </p:grpSpPr>
        <p:cxnSp>
          <p:nvCxnSpPr>
            <p:cNvPr id="61" name="Straight Arrow Connector 70"/>
            <p:cNvCxnSpPr/>
            <p:nvPr/>
          </p:nvCxnSpPr>
          <p:spPr bwMode="auto">
            <a:xfrm rot="10800000">
              <a:off x="2859018" y="2384920"/>
              <a:ext cx="1187288" cy="118908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72"/>
            <p:cNvCxnSpPr/>
            <p:nvPr/>
          </p:nvCxnSpPr>
          <p:spPr bwMode="auto">
            <a:xfrm rot="10800000" flipV="1">
              <a:off x="1909823" y="2503828"/>
              <a:ext cx="2136483" cy="58661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85"/>
            <p:cNvCxnSpPr/>
            <p:nvPr/>
          </p:nvCxnSpPr>
          <p:spPr bwMode="auto">
            <a:xfrm rot="10800000" flipH="1" flipV="1">
              <a:off x="4046306" y="2503828"/>
              <a:ext cx="177776" cy="147445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101"/>
            <p:cNvCxnSpPr/>
            <p:nvPr/>
          </p:nvCxnSpPr>
          <p:spPr bwMode="auto">
            <a:xfrm rot="10800000" flipH="1" flipV="1">
              <a:off x="4046306" y="2503828"/>
              <a:ext cx="3014251" cy="494656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111"/>
            <p:cNvCxnSpPr/>
            <p:nvPr/>
          </p:nvCxnSpPr>
          <p:spPr bwMode="auto">
            <a:xfrm rot="10800000" flipH="1">
              <a:off x="4046306" y="2181984"/>
              <a:ext cx="266664" cy="321844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6" name="Straight Arrow Connector 114"/>
            <p:cNvCxnSpPr/>
            <p:nvPr/>
          </p:nvCxnSpPr>
          <p:spPr bwMode="auto">
            <a:xfrm rot="10800000" flipH="1">
              <a:off x="4046306" y="2340528"/>
              <a:ext cx="1958708" cy="163301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67" name="Picture 40" descr="PPP_CGENE_CLP_Bath_Guy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51" y="1808560"/>
            <a:ext cx="542925" cy="49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Immagine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1627" y="2561910"/>
            <a:ext cx="1424756" cy="853807"/>
          </a:xfrm>
          <a:prstGeom prst="rect">
            <a:avLst/>
          </a:prstGeom>
        </p:spPr>
      </p:pic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539553" y="3707418"/>
            <a:ext cx="806818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ctr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08125"/>
              </a:buClr>
              <a:buFont typeface="Wingdings" pitchFamily="2" charset="2"/>
              <a:buChar char="è"/>
            </a:pPr>
            <a:r>
              <a:rPr lang="it-IT" dirty="0">
                <a:solidFill>
                  <a:srgbClr val="1A3A80"/>
                </a:solidFill>
                <a:latin typeface="Calibri" charset="0"/>
              </a:rPr>
              <a:t>Approccio </a:t>
            </a:r>
            <a:r>
              <a:rPr lang="it-IT" dirty="0" err="1">
                <a:solidFill>
                  <a:srgbClr val="1A3A80"/>
                </a:solidFill>
                <a:latin typeface="Calibri" charset="0"/>
              </a:rPr>
              <a:t>cross-channel</a:t>
            </a:r>
            <a:r>
              <a:rPr lang="it-IT" dirty="0">
                <a:solidFill>
                  <a:srgbClr val="1A3A80"/>
                </a:solidFill>
                <a:latin typeface="Calibri" charset="0"/>
              </a:rPr>
              <a:t>, integrato e mirato</a:t>
            </a: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08125"/>
              </a:buClr>
              <a:buFont typeface="Wingdings" pitchFamily="2" charset="2"/>
              <a:buChar char="è"/>
            </a:pPr>
            <a:r>
              <a:rPr lang="it-IT" dirty="0">
                <a:solidFill>
                  <a:srgbClr val="1A3A80"/>
                </a:solidFill>
                <a:latin typeface="Calibri" charset="0"/>
              </a:rPr>
              <a:t>Coinvolgimento diretto della rete e dei beneficiari</a:t>
            </a: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08125"/>
              </a:buClr>
              <a:buFont typeface="Wingdings" pitchFamily="2" charset="2"/>
              <a:buChar char="è"/>
            </a:pPr>
            <a:r>
              <a:rPr lang="it-IT" dirty="0">
                <a:solidFill>
                  <a:srgbClr val="1A3A80"/>
                </a:solidFill>
                <a:latin typeface="Calibri" charset="0"/>
              </a:rPr>
              <a:t>Utilizzo di canali di comunicazione innovativi   </a:t>
            </a:r>
          </a:p>
        </p:txBody>
      </p:sp>
    </p:spTree>
    <p:extLst>
      <p:ext uri="{BB962C8B-B14F-4D97-AF65-F5344CB8AC3E}">
        <p14:creationId xmlns:p14="http://schemas.microsoft.com/office/powerpoint/2010/main" val="23873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29" y="88904"/>
            <a:ext cx="6651467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68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Le </a:t>
            </a:r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attività</a:t>
            </a:r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di </a:t>
            </a:r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comunicazione</a:t>
            </a:r>
            <a:r>
              <a:rPr lang="en-GB" sz="2400" dirty="0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e </a:t>
            </a:r>
            <a:r>
              <a:rPr lang="en-GB" sz="2400" dirty="0" err="1" smtClean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promozione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87835" y="1120240"/>
            <a:ext cx="786448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Sito web progetto e siti partner</a:t>
            </a: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Social media e social network </a:t>
            </a: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Webinar</a:t>
            </a: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, </a:t>
            </a: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businness</a:t>
            </a: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 breakfast, eventi nazionali e locali</a:t>
            </a: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Job </a:t>
            </a: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day</a:t>
            </a: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, Job fair, </a:t>
            </a: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Recruitment</a:t>
            </a: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day</a:t>
            </a: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 EURES …</a:t>
            </a: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“</a:t>
            </a: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Your</a:t>
            </a: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 first EURES job” </a:t>
            </a: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day</a:t>
            </a:r>
            <a:endParaRPr lang="it-IT" sz="2400" dirty="0" smtClean="0">
              <a:solidFill>
                <a:srgbClr val="1A3A80"/>
              </a:solidFill>
              <a:latin typeface="Calibri" charset="0"/>
            </a:endParaRP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“</a:t>
            </a: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My</a:t>
            </a: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 </a:t>
            </a:r>
            <a:r>
              <a:rPr lang="it-IT" sz="2400" dirty="0" err="1" smtClean="0">
                <a:solidFill>
                  <a:srgbClr val="1A3A80"/>
                </a:solidFill>
                <a:latin typeface="Calibri" charset="0"/>
              </a:rPr>
              <a:t>Your</a:t>
            </a:r>
            <a:r>
              <a:rPr lang="it-IT" sz="2400" dirty="0" smtClean="0">
                <a:solidFill>
                  <a:srgbClr val="1A3A80"/>
                </a:solidFill>
                <a:latin typeface="Calibri" charset="0"/>
              </a:rPr>
              <a:t> first EURES job Moment” (II ed.)</a:t>
            </a:r>
          </a:p>
          <a:p>
            <a:pPr marL="355600" lvl="0" indent="-355600" algn="just" defTabSz="914400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it-IT" sz="2400" dirty="0">
              <a:solidFill>
                <a:srgbClr val="1A3A80"/>
              </a:solidFill>
              <a:latin typeface="Calibri" charset="0"/>
            </a:endParaRPr>
          </a:p>
          <a:p>
            <a:pPr marL="285750" indent="-28575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endParaRPr lang="en-GB" sz="2400" dirty="0">
              <a:solidFill>
                <a:srgbClr val="1A3A80"/>
              </a:solidFill>
              <a:latin typeface="Calibri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29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372496" y="4452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Clr>
                <a:srgbClr val="1A3A80"/>
              </a:buClr>
            </a:pPr>
            <a:r>
              <a:rPr lang="it-IT" sz="2400" b="1" i="1" dirty="0" smtClean="0">
                <a:solidFill>
                  <a:srgbClr val="F08125"/>
                </a:solidFill>
                <a:latin typeface="Calibri" charset="0"/>
              </a:rPr>
              <a:t>Obiettivo datori di lavoro!</a:t>
            </a:r>
            <a:endParaRPr lang="en-GB" sz="2400" b="1" i="1" dirty="0" smtClean="0">
              <a:solidFill>
                <a:srgbClr val="F08125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Contesto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17763" y="1336633"/>
            <a:ext cx="59293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400" eaLnBrk="1" hangingPunct="1">
              <a:spcBef>
                <a:spcPct val="0"/>
              </a:spcBef>
              <a:buFontTx/>
              <a:buNone/>
            </a:pPr>
            <a:r>
              <a:rPr lang="en-US" altLang="it-IT" sz="1900" dirty="0" err="1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Dalle</a:t>
            </a:r>
            <a:r>
              <a:rPr lang="en-US" altLang="it-IT" sz="1900" dirty="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 </a:t>
            </a:r>
            <a:r>
              <a:rPr lang="en-US" altLang="it-IT" sz="1900" dirty="0" err="1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esperienze</a:t>
            </a:r>
            <a:r>
              <a:rPr lang="en-US" altLang="it-IT" sz="1900" dirty="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 </a:t>
            </a:r>
            <a:r>
              <a:rPr lang="en-US" altLang="it-IT" sz="1900" dirty="0" err="1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dell’Azione</a:t>
            </a:r>
            <a:r>
              <a:rPr lang="en-US" altLang="it-IT" sz="1900" dirty="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 </a:t>
            </a:r>
            <a:r>
              <a:rPr lang="en-US" altLang="it-IT" sz="1900" dirty="0" err="1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preparatoria</a:t>
            </a:r>
            <a:r>
              <a:rPr lang="en-US" altLang="it-IT" sz="1900" dirty="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 “Your first EURES job” 2011 – 2013 … al </a:t>
            </a:r>
            <a:r>
              <a:rPr lang="en-US" altLang="it-IT" sz="1900" b="1" dirty="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TMS-YfEj 2014-2020</a:t>
            </a:r>
            <a:r>
              <a:rPr lang="en-US" altLang="it-IT" sz="1900" dirty="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 …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 rot="10800000" flipV="1">
            <a:off x="595313" y="2374858"/>
            <a:ext cx="56784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en-US" altLang="it-IT" sz="1900" b="1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dal 2015</a:t>
            </a:r>
            <a:r>
              <a:rPr lang="en-US" altLang="it-IT" sz="190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: finanziato da </a:t>
            </a:r>
            <a:r>
              <a:rPr lang="en-US" altLang="it-IT" sz="1900" b="1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EaSI</a:t>
            </a:r>
            <a:r>
              <a:rPr lang="en-US" altLang="it-IT" sz="190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, 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en-US" altLang="it-IT" sz="190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sulla base di call annuali, e …</a:t>
            </a:r>
            <a:endParaRPr lang="en-US" altLang="it-IT" sz="1900">
              <a:solidFill>
                <a:srgbClr val="1A3A80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" name="Picture 2" descr="EU Programme for Employment and Social Innovation (EaSI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8"/>
          <a:stretch>
            <a:fillRect/>
          </a:stretch>
        </p:blipFill>
        <p:spPr bwMode="auto">
          <a:xfrm>
            <a:off x="6448425" y="2194894"/>
            <a:ext cx="1174750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Your first EURES job: EC publishes evaluation report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225725"/>
            <a:ext cx="1528763" cy="8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 rot="10800000" flipV="1">
            <a:off x="2417764" y="3417502"/>
            <a:ext cx="6192837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it-IT" sz="190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… attuato dagli </a:t>
            </a:r>
            <a:r>
              <a:rPr lang="en-US" altLang="it-IT" sz="1900" b="1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Uffici di coordinamento nazionali EURES</a:t>
            </a:r>
            <a:r>
              <a:rPr lang="en-US" altLang="it-IT" sz="190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, in partenariato con altri membri EURES e organizzazioni pubbliche, private o del Terzo settore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13"/>
          <a:stretch>
            <a:fillRect/>
          </a:stretch>
        </p:blipFill>
        <p:spPr bwMode="auto">
          <a:xfrm>
            <a:off x="1095376" y="3534348"/>
            <a:ext cx="1090613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728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Altri</a:t>
            </a:r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due </a:t>
            </a:r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anni</a:t>
            </a:r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per </a:t>
            </a:r>
            <a:r>
              <a:rPr lang="mr-IN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…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93416" y="880587"/>
            <a:ext cx="8550584" cy="409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Consolidare il </a:t>
            </a:r>
            <a:r>
              <a:rPr lang="it-IT" sz="1700" b="1" i="1" dirty="0">
                <a:solidFill>
                  <a:srgbClr val="1A3A80"/>
                </a:solidFill>
                <a:latin typeface="Calibri" charset="0"/>
              </a:rPr>
              <a:t>Brand YFEJ-EURES</a:t>
            </a: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 a livello nazionale ed europeo e moltiplicare le  opportunità di mobilità e di lavoro per i giovani (consulenza, servizi mirati, benefit finanziari)</a:t>
            </a:r>
          </a:p>
          <a:p>
            <a:pPr marL="285750" indent="-28575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Rafforzare la </a:t>
            </a:r>
            <a:r>
              <a:rPr lang="it-IT" sz="1700" b="1" dirty="0">
                <a:solidFill>
                  <a:srgbClr val="1A3A80"/>
                </a:solidFill>
                <a:latin typeface="Calibri" charset="0"/>
              </a:rPr>
              <a:t>collaborazione tra Uffici di Coordinamento Nazionali EURES </a:t>
            </a:r>
          </a:p>
          <a:p>
            <a:pPr marL="285750" indent="-28575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Potenziare il </a:t>
            </a:r>
            <a:r>
              <a:rPr lang="it-IT" sz="1700" b="1" dirty="0">
                <a:solidFill>
                  <a:srgbClr val="1A3A80"/>
                </a:solidFill>
                <a:latin typeface="Calibri" charset="0"/>
              </a:rPr>
              <a:t>ruolo di EURES</a:t>
            </a: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: </a:t>
            </a:r>
            <a:r>
              <a:rPr lang="it-IT" sz="1700" dirty="0" err="1">
                <a:solidFill>
                  <a:srgbClr val="1A3A80"/>
                </a:solidFill>
                <a:latin typeface="Calibri" charset="0"/>
              </a:rPr>
              <a:t>YfEj</a:t>
            </a: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 integrato nell’offerta di servizi della rete EURES                   in Italia e in Europa</a:t>
            </a:r>
          </a:p>
          <a:p>
            <a:pPr marL="285750" indent="-28575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1700" b="1" dirty="0">
                <a:solidFill>
                  <a:srgbClr val="1A3A80"/>
                </a:solidFill>
                <a:latin typeface="Calibri" charset="0"/>
              </a:rPr>
              <a:t>Rinsaldare la partnership </a:t>
            </a: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creata in </a:t>
            </a:r>
            <a:r>
              <a:rPr lang="it-IT" sz="1700" dirty="0" err="1">
                <a:solidFill>
                  <a:srgbClr val="1A3A80"/>
                </a:solidFill>
                <a:latin typeface="Calibri" charset="0"/>
              </a:rPr>
              <a:t>YfEj</a:t>
            </a: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 4.0 ed </a:t>
            </a:r>
            <a:r>
              <a:rPr lang="it-IT" sz="1700" b="1" dirty="0">
                <a:solidFill>
                  <a:srgbClr val="1A3A80"/>
                </a:solidFill>
                <a:latin typeface="Calibri" charset="0"/>
              </a:rPr>
              <a:t>estendere la collaborazione </a:t>
            </a: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ad altre organizzazioni e ad altri paesi per favorire un maggiore impatto dell’iniziativa sui beneficiari</a:t>
            </a:r>
          </a:p>
          <a:p>
            <a:pPr marL="285750" indent="-28575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1700" b="1" dirty="0">
                <a:solidFill>
                  <a:srgbClr val="1A3A80"/>
                </a:solidFill>
                <a:latin typeface="Calibri" charset="0"/>
              </a:rPr>
              <a:t>Attivare sinergie </a:t>
            </a:r>
            <a:r>
              <a:rPr lang="it-IT" sz="1700" dirty="0">
                <a:solidFill>
                  <a:srgbClr val="1A3A80"/>
                </a:solidFill>
                <a:latin typeface="Calibri" charset="0"/>
              </a:rPr>
              <a:t>con altri Programmi europei o reti nazionali/comunitarie</a:t>
            </a:r>
          </a:p>
          <a:p>
            <a:pPr marL="285750" indent="-285750">
              <a:buClr>
                <a:srgbClr val="1A3A80"/>
              </a:buClr>
              <a:buFont typeface="Wingdings" charset="2"/>
              <a:buChar char="§"/>
            </a:pPr>
            <a:endParaRPr lang="it-IT" sz="1700" dirty="0">
              <a:solidFill>
                <a:srgbClr val="1A3A80"/>
              </a:solidFill>
              <a:latin typeface="Calibri" charset="0"/>
            </a:endParaRPr>
          </a:p>
          <a:p>
            <a:pPr marL="285750" indent="-285750" algn="ctr">
              <a:buClr>
                <a:srgbClr val="1A3A80"/>
              </a:buClr>
            </a:pPr>
            <a:r>
              <a:rPr lang="it-IT" b="1" i="1" dirty="0">
                <a:solidFill>
                  <a:srgbClr val="1A3A80"/>
                </a:solidFill>
                <a:latin typeface="Calibri" charset="0"/>
              </a:rPr>
              <a:t>Offrire</a:t>
            </a:r>
            <a:r>
              <a:rPr lang="it-IT" sz="1700" b="1" i="1" dirty="0">
                <a:solidFill>
                  <a:srgbClr val="1A3A80"/>
                </a:solidFill>
                <a:latin typeface="Calibri" charset="0"/>
              </a:rPr>
              <a:t> un </a:t>
            </a:r>
            <a:r>
              <a:rPr lang="it-IT" b="1" i="1" dirty="0">
                <a:solidFill>
                  <a:srgbClr val="1A3A80"/>
                </a:solidFill>
                <a:latin typeface="Calibri" charset="0"/>
              </a:rPr>
              <a:t>pacchetto integrato di servizi per la mobilità</a:t>
            </a:r>
            <a:r>
              <a:rPr lang="it-IT" sz="1700" b="1" i="1" dirty="0">
                <a:solidFill>
                  <a:srgbClr val="1A3A80"/>
                </a:solidFill>
                <a:latin typeface="Calibri" charset="0"/>
              </a:rPr>
              <a:t>, che combina </a:t>
            </a:r>
          </a:p>
          <a:p>
            <a:pPr marL="285750" indent="-285750" algn="ctr">
              <a:buClr>
                <a:srgbClr val="1A3A80"/>
              </a:buClr>
            </a:pPr>
            <a:r>
              <a:rPr lang="it-IT" sz="1700" b="1" i="1" dirty="0">
                <a:solidFill>
                  <a:srgbClr val="1A3A80"/>
                </a:solidFill>
                <a:latin typeface="Calibri" charset="0"/>
              </a:rPr>
              <a:t>supporto personalizzato e benefit finanziari per giovani e datori di lavoro!!</a:t>
            </a:r>
            <a:endParaRPr lang="en-GB" sz="1700" b="1" i="1" dirty="0">
              <a:solidFill>
                <a:srgbClr val="1A3A80"/>
              </a:solidFill>
              <a:latin typeface="Calibri" charset="0"/>
              <a:cs typeface="Calibri" charset="0"/>
            </a:endParaRPr>
          </a:p>
          <a:p>
            <a:pPr marL="571500" indent="-571500">
              <a:lnSpc>
                <a:spcPct val="130000"/>
              </a:lnSpc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endParaRPr lang="en-GB" sz="1700" dirty="0">
              <a:solidFill>
                <a:srgbClr val="1A3A80"/>
              </a:solidFill>
              <a:latin typeface="Calibri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30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8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38550"/>
              </p:ext>
            </p:extLst>
          </p:nvPr>
        </p:nvGraphicFramePr>
        <p:xfrm>
          <a:off x="668338" y="967415"/>
          <a:ext cx="7529512" cy="35480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30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8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7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Website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>
                    <a:solidFill>
                      <a:srgbClr val="F2C1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www.anpal.gov.it</a:t>
                      </a:r>
                      <a:r>
                        <a:rPr kumimoji="0" lang="it-IT" alt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yourfirsteuresjob.eu</a:t>
                      </a:r>
                      <a:endParaRPr kumimoji="0" lang="it-IT" altLang="it-IT" sz="1500" u="none" strike="noStrike" cap="none" normalizeH="0" baseline="0" dirty="0">
                        <a:ln>
                          <a:noFill/>
                        </a:ln>
                        <a:solidFill>
                          <a:srgbClr val="E2007A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E mail </a:t>
                      </a:r>
                      <a:endParaRPr kumimoji="0" lang="it-IT" altLang="it-IT" sz="1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>
                    <a:solidFill>
                      <a:srgbClr val="F2C1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yfej@anpal.gov.it</a:t>
                      </a:r>
                      <a:r>
                        <a:rPr kumimoji="0" lang="it-IT" alt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kumimoji="0" lang="it-IT" altLang="it-IT" sz="1500" u="none" strike="noStrike" cap="none" normalizeH="0" baseline="0" dirty="0">
                        <a:ln>
                          <a:noFill/>
                        </a:ln>
                        <a:solidFill>
                          <a:srgbClr val="E2007A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2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Facebook 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>
                    <a:solidFill>
                      <a:srgbClr val="F2C12F"/>
                    </a:solidFill>
                  </a:tcPr>
                </a:tc>
                <a:tc>
                  <a:txBody>
                    <a:bodyPr/>
                    <a:lstStyle>
                      <a:lvl1pPr marL="1873250" indent="-18732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873250" marR="0" lvl="0" indent="-18732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Your first EURES Job 5.0</a:t>
                      </a:r>
                      <a:endParaRPr kumimoji="0" lang="en-GB" alt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E2007A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LinkedIn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>
                    <a:solidFill>
                      <a:srgbClr val="F2C1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500" u="none" strike="noStrike" cap="none" normalizeH="0" baseline="0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Your first EURES Job</a:t>
                      </a:r>
                      <a:endParaRPr kumimoji="0" lang="en-GB" altLang="it-IT" sz="1500" b="0" i="0" u="none" strike="noStrike" cap="none" normalizeH="0" baseline="0">
                        <a:ln>
                          <a:noFill/>
                        </a:ln>
                        <a:solidFill>
                          <a:srgbClr val="E2007A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Twitter</a:t>
                      </a:r>
                      <a:endParaRPr kumimoji="0" lang="it-IT" alt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>
                    <a:solidFill>
                      <a:srgbClr val="F2C1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500" u="none" strike="noStrike" cap="none" normalizeH="0" baseline="0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@yfEURESjob</a:t>
                      </a:r>
                      <a:endParaRPr kumimoji="0" lang="en-GB" altLang="it-IT" sz="1500" b="0" i="0" u="none" strike="noStrike" cap="none" normalizeH="0" baseline="0">
                        <a:ln>
                          <a:noFill/>
                        </a:ln>
                        <a:solidFill>
                          <a:srgbClr val="E2007A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0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2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Youtube</a:t>
                      </a:r>
                      <a:endParaRPr kumimoji="0" lang="it-IT" alt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>
                    <a:solidFill>
                      <a:srgbClr val="F2C1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it-IT" sz="15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yourfirsteuresjob.it</a:t>
                      </a:r>
                      <a:endParaRPr kumimoji="0" lang="it-IT" alt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E2007A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it-IT" altLang="it-IT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Skype</a:t>
                      </a:r>
                      <a:endParaRPr kumimoji="0" lang="it-IT" alt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>
                    <a:solidFill>
                      <a:srgbClr val="F2C12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5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E2007A"/>
                          </a:solidFill>
                          <a:effectLst/>
                          <a:latin typeface="Calibri"/>
                          <a:cs typeface="Calibri"/>
                        </a:rPr>
                        <a:t>yourfirsteuresjob.it</a:t>
                      </a:r>
                      <a:endParaRPr kumimoji="0" lang="it-IT" alt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E2007A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T="34287" marB="34287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itaglia singolo angolo rettangolo 11"/>
          <p:cNvSpPr/>
          <p:nvPr/>
        </p:nvSpPr>
        <p:spPr>
          <a:xfrm>
            <a:off x="293031" y="88904"/>
            <a:ext cx="5406321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sellaDiTesto 13"/>
          <p:cNvSpPr txBox="1"/>
          <p:nvPr/>
        </p:nvSpPr>
        <p:spPr>
          <a:xfrm>
            <a:off x="527254" y="124079"/>
            <a:ext cx="517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Contatti</a:t>
            </a:r>
            <a:endParaRPr lang="it-IT" sz="1400" dirty="0">
              <a:solidFill>
                <a:srgbClr val="008000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ttangolo 18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uppo 19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ttangolo 20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ttangolo 21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ttangolo 22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ttangolo 23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Segnaposto contenuto 19" descr="em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1679783"/>
            <a:ext cx="277994" cy="30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5" descr="D:\goanimate\ppt\new_layout\st_202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6" y="2119403"/>
            <a:ext cx="309242" cy="31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6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tretch>
            <a:fillRect/>
          </a:stretch>
        </p:blipFill>
        <p:spPr bwMode="auto">
          <a:xfrm>
            <a:off x="3916654" y="2637604"/>
            <a:ext cx="279671" cy="27967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8" name="Picture 34" descr="D:\goanimate\ppt\new_layout\st_20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13" y="3125647"/>
            <a:ext cx="335101" cy="3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6" descr="D:\goanimate\ppt\new_layout\st_202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28739"/>
            <a:ext cx="301699" cy="30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capitalelavoro\Downloads\noun_89510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937505" y="1139852"/>
            <a:ext cx="305781" cy="305781"/>
          </a:xfrm>
          <a:prstGeom prst="rect">
            <a:avLst/>
          </a:prstGeom>
          <a:noFill/>
          <a:extLst/>
        </p:spPr>
      </p:pic>
      <p:pic>
        <p:nvPicPr>
          <p:cNvPr id="31" name="Immagine 17" descr="skyp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138240"/>
            <a:ext cx="335101" cy="33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en-GB" smtClean="0"/>
              <a:pPr algn="ctr"/>
              <a:t>31</a:t>
            </a:fld>
            <a:endParaRPr lang="en-GB" dirty="0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7475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-861" y="3121335"/>
            <a:ext cx="9143999" cy="1948947"/>
          </a:xfrm>
          <a:prstGeom prst="rect">
            <a:avLst/>
          </a:prstGeom>
          <a:solidFill>
            <a:srgbClr val="F2C1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/>
          <a:srcRect l="42427" t="14627"/>
          <a:stretch/>
        </p:blipFill>
        <p:spPr>
          <a:xfrm>
            <a:off x="3512386" y="151472"/>
            <a:ext cx="5264496" cy="1009002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588521" y="2237352"/>
            <a:ext cx="7929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1A3A8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Grazie per </a:t>
            </a:r>
            <a:r>
              <a:rPr lang="en-GB" sz="2800" dirty="0" err="1">
                <a:solidFill>
                  <a:srgbClr val="1A3A8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l’attenzione</a:t>
            </a:r>
            <a:r>
              <a:rPr lang="en-GB" sz="2800" dirty="0">
                <a:solidFill>
                  <a:srgbClr val="1A3A8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 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580" y="5068450"/>
            <a:ext cx="9144001" cy="90000"/>
          </a:xfrm>
          <a:prstGeom prst="rect">
            <a:avLst/>
          </a:prstGeom>
          <a:solidFill>
            <a:srgbClr val="87B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02" y="244406"/>
            <a:ext cx="1947615" cy="11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2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Finalità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3529013" y="2602706"/>
            <a:ext cx="5364162" cy="101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… </a:t>
            </a:r>
            <a:r>
              <a:rPr lang="en-US" sz="2000" b="1" i="1" dirty="0" err="1">
                <a:solidFill>
                  <a:srgbClr val="1A3A80"/>
                </a:solidFill>
                <a:ea typeface="MS PGothic" charset="0"/>
                <a:cs typeface="Tahoma"/>
              </a:rPr>
              <a:t>aiutare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 </a:t>
            </a:r>
            <a:r>
              <a:rPr lang="en-US" sz="2000" b="1" i="1" dirty="0" err="1">
                <a:solidFill>
                  <a:srgbClr val="1A3A80"/>
                </a:solidFill>
                <a:ea typeface="MS PGothic" charset="0"/>
                <a:cs typeface="Tahoma"/>
              </a:rPr>
              <a:t>i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 </a:t>
            </a:r>
            <a:r>
              <a:rPr lang="en-US" sz="2000" b="1" i="1" dirty="0" err="1">
                <a:solidFill>
                  <a:srgbClr val="1A3A80"/>
                </a:solidFill>
                <a:ea typeface="MS PGothic" charset="0"/>
                <a:cs typeface="Tahoma"/>
              </a:rPr>
              <a:t>giovani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 a </a:t>
            </a:r>
            <a:r>
              <a:rPr lang="en-US" sz="2000" b="1" i="1" dirty="0" err="1">
                <a:solidFill>
                  <a:srgbClr val="1A3A80"/>
                </a:solidFill>
                <a:ea typeface="MS PGothic" charset="0"/>
                <a:cs typeface="Tahoma"/>
              </a:rPr>
              <a:t>trovare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 un </a:t>
            </a: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Tahoma"/>
              </a:rPr>
              <a:t>lavoro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, un </a:t>
            </a:r>
            <a:r>
              <a:rPr lang="en-US" sz="2000" b="1" i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Tahoma"/>
              </a:rPr>
              <a:t>tirocinio</a:t>
            </a: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Tahoma"/>
              </a:rPr>
              <a:t> 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o un </a:t>
            </a:r>
            <a:r>
              <a:rPr lang="en-US" sz="2000" b="1" i="1" dirty="0" err="1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Tahoma"/>
              </a:rPr>
              <a:t>apprendistato</a:t>
            </a:r>
            <a:r>
              <a:rPr lang="en-US" sz="2000" b="1" i="1" dirty="0">
                <a:solidFill>
                  <a:srgbClr val="1A3A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charset="0"/>
                <a:cs typeface="Tahoma"/>
              </a:rPr>
              <a:t> 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in un </a:t>
            </a:r>
            <a:r>
              <a:rPr lang="en-US" sz="2000" b="1" i="1" dirty="0" err="1">
                <a:solidFill>
                  <a:srgbClr val="1A3A80"/>
                </a:solidFill>
                <a:ea typeface="MS PGothic" charset="0"/>
                <a:cs typeface="Tahoma"/>
              </a:rPr>
              <a:t>altro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1A3A80"/>
                </a:solidFill>
                <a:ea typeface="MS PGothic" charset="0"/>
                <a:cs typeface="Tahoma"/>
              </a:rPr>
              <a:t>paese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 </a:t>
            </a:r>
            <a:r>
              <a:rPr lang="en-US" sz="2000" b="1" i="1" dirty="0" err="1">
                <a:solidFill>
                  <a:srgbClr val="1A3A80"/>
                </a:solidFill>
                <a:ea typeface="MS PGothic" charset="0"/>
                <a:cs typeface="Tahoma"/>
              </a:rPr>
              <a:t>europeo</a:t>
            </a:r>
            <a:r>
              <a:rPr lang="en-US" sz="2000" b="1" i="1" dirty="0">
                <a:solidFill>
                  <a:srgbClr val="1A3A80"/>
                </a:solidFill>
                <a:ea typeface="MS PGothic" charset="0"/>
                <a:cs typeface="Tahoma"/>
              </a:rPr>
              <a:t> …</a:t>
            </a: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423863" y="3613547"/>
            <a:ext cx="5456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…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promuovere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la </a:t>
            </a:r>
            <a:r>
              <a:rPr lang="en-US" altLang="it-IT" sz="2000" b="1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mobilità</a:t>
            </a:r>
            <a:r>
              <a:rPr lang="en-US" altLang="it-IT" sz="2000" b="1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b="1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circolare</a:t>
            </a:r>
            <a:r>
              <a:rPr lang="en-US" altLang="it-IT" sz="2000" b="1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, </a:t>
            </a:r>
            <a:r>
              <a:rPr lang="en-US" altLang="it-IT" sz="2000" b="1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volontaria</a:t>
            </a:r>
            <a:r>
              <a:rPr lang="en-US" altLang="it-IT" sz="2000" b="1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e di </a:t>
            </a:r>
            <a:r>
              <a:rPr lang="en-US" altLang="it-IT" sz="2000" b="1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qualità</a:t>
            </a:r>
            <a:r>
              <a:rPr lang="en-US" altLang="it-IT" sz="2000" b="1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dei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lavoratori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e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favorire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la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costruzione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di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una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cittadinanza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europea</a:t>
            </a:r>
            <a:endParaRPr lang="en-US" altLang="it-IT" sz="2000" dirty="0">
              <a:solidFill>
                <a:srgbClr val="1A3A80"/>
              </a:solidFill>
              <a:latin typeface="+mn-lt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23863" y="1273969"/>
            <a:ext cx="5708650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Sviluppare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progetti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innovativi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per la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promozione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della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mobilità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professionale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, con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il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supporto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della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Commissione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 err="1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europea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  <a:r>
              <a:rPr lang="en-US" altLang="it-IT" sz="2000" dirty="0">
                <a:solidFill>
                  <a:srgbClr val="1A3A80"/>
                </a:solidFill>
                <a:latin typeface="+mn-lt"/>
                <a:ea typeface="Times New Roman" pitchFamily="18" charset="0"/>
                <a:cs typeface="Tahoma" pitchFamily="34" charset="0"/>
              </a:rPr>
              <a:t>…  </a:t>
            </a:r>
            <a:endParaRPr lang="en-US" altLang="it-IT" sz="2000" dirty="0">
              <a:solidFill>
                <a:srgbClr val="1A3A80"/>
              </a:solidFill>
              <a:latin typeface="+mn-lt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1" name="Freccia a destra 20"/>
          <p:cNvSpPr/>
          <p:nvPr/>
        </p:nvSpPr>
        <p:spPr>
          <a:xfrm rot="3234482">
            <a:off x="6027540" y="1603177"/>
            <a:ext cx="579834" cy="519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>
              <a:solidFill>
                <a:srgbClr val="1A3A80"/>
              </a:solidFill>
            </a:endParaRPr>
          </a:p>
        </p:txBody>
      </p:sp>
      <p:sp>
        <p:nvSpPr>
          <p:cNvPr id="22" name="Freccia a destra 21"/>
          <p:cNvSpPr/>
          <p:nvPr/>
        </p:nvSpPr>
        <p:spPr>
          <a:xfrm rot="19403477">
            <a:off x="5957888" y="3910013"/>
            <a:ext cx="773112" cy="3905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>
              <a:solidFill>
                <a:srgbClr val="1A3A80"/>
              </a:solidFill>
            </a:endParaRPr>
          </a:p>
        </p:txBody>
      </p:sp>
      <p:sp>
        <p:nvSpPr>
          <p:cNvPr id="23" name="Freccia a destra 22"/>
          <p:cNvSpPr/>
          <p:nvPr/>
        </p:nvSpPr>
        <p:spPr>
          <a:xfrm rot="5400000">
            <a:off x="2367360" y="2793207"/>
            <a:ext cx="578644" cy="5191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000">
              <a:solidFill>
                <a:srgbClr val="1A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3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Obiettivo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pic>
        <p:nvPicPr>
          <p:cNvPr id="17" name="Immagine 16" descr="eu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1" y="1925053"/>
            <a:ext cx="3013301" cy="2731394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587835" y="279780"/>
            <a:ext cx="8225093" cy="119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600" dirty="0">
              <a:solidFill>
                <a:srgbClr val="1A3A80"/>
              </a:solidFill>
              <a:ea typeface="+mj-ea"/>
              <a:cs typeface="Avenir Book"/>
            </a:endParaRPr>
          </a:p>
          <a:p>
            <a:pPr algn="ctr">
              <a:defRPr/>
            </a:pPr>
            <a:r>
              <a:rPr lang="it-IT" sz="2800" b="1" dirty="0">
                <a:solidFill>
                  <a:srgbClr val="1A3A80"/>
                </a:solidFill>
                <a:ea typeface="Tahoma" pitchFamily="34" charset="0"/>
                <a:cs typeface="Tahoma" pitchFamily="34" charset="0"/>
              </a:rPr>
              <a:t>Rafforzare e integrare i servizi della rete EURES</a:t>
            </a:r>
            <a:endParaRPr lang="en-US" sz="2800" b="1" dirty="0">
              <a:solidFill>
                <a:srgbClr val="1A3A8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2" descr="C:\Users\capitalelavoro\Documents\Materiale com\foto\teamwork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946" y="2145874"/>
            <a:ext cx="2780402" cy="20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1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Il </a:t>
            </a:r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valore</a:t>
            </a:r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</a:t>
            </a:r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aggiunto</a:t>
            </a:r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per …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 bwMode="auto">
          <a:xfrm>
            <a:off x="2919808" y="1428750"/>
            <a:ext cx="1702992" cy="14657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2" name="Ovale 21"/>
          <p:cNvSpPr/>
          <p:nvPr/>
        </p:nvSpPr>
        <p:spPr bwMode="auto">
          <a:xfrm>
            <a:off x="3134500" y="2743200"/>
            <a:ext cx="1752566" cy="16225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Ovale 22"/>
          <p:cNvSpPr/>
          <p:nvPr/>
        </p:nvSpPr>
        <p:spPr bwMode="auto">
          <a:xfrm>
            <a:off x="4419566" y="1600200"/>
            <a:ext cx="1981234" cy="1828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962375" y="1943100"/>
            <a:ext cx="2995316" cy="101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 dirty="0" err="1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Servizi</a:t>
            </a:r>
            <a:r>
              <a:rPr lang="en-US" altLang="it-IT" sz="2000" b="1" dirty="0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 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 dirty="0" err="1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consulenza</a:t>
            </a:r>
            <a:r>
              <a:rPr lang="en-US" altLang="it-IT" sz="2000" b="1" dirty="0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 dirty="0" err="1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personalizzati</a:t>
            </a:r>
            <a:r>
              <a:rPr lang="en-US" altLang="it-IT" sz="2000" b="1" dirty="0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 </a:t>
            </a:r>
          </a:p>
        </p:txBody>
      </p:sp>
      <p:sp>
        <p:nvSpPr>
          <p:cNvPr id="25" name="Rettangolo 17"/>
          <p:cNvSpPr>
            <a:spLocks noChangeArrowheads="1"/>
          </p:cNvSpPr>
          <p:nvPr/>
        </p:nvSpPr>
        <p:spPr bwMode="auto">
          <a:xfrm>
            <a:off x="3061534" y="3241319"/>
            <a:ext cx="1898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Benefit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b="1" dirty="0" err="1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finanziari</a:t>
            </a:r>
            <a:endParaRPr lang="en-US" altLang="it-IT" sz="2000" b="1" dirty="0">
              <a:solidFill>
                <a:schemeClr val="bg1"/>
              </a:solidFill>
              <a:latin typeface="+mn-lt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2825702" y="1413726"/>
            <a:ext cx="1783633" cy="101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>
                <a:solidFill>
                  <a:srgbClr val="000000"/>
                </a:solidFill>
                <a:latin typeface="+mn-lt"/>
                <a:ea typeface="MS PGothic" pitchFamily="34" charset="-128"/>
                <a:cs typeface="Tahoma" pitchFamily="34" charset="0"/>
              </a:rPr>
              <a:t>               </a:t>
            </a:r>
            <a:r>
              <a:rPr lang="en-US" altLang="it-IT" sz="2000" b="1" dirty="0" err="1">
                <a:solidFill>
                  <a:schemeClr val="bg1"/>
                </a:solidFill>
                <a:latin typeface="+mn-lt"/>
                <a:ea typeface="MS PGothic" pitchFamily="34" charset="-128"/>
                <a:cs typeface="Tahoma" pitchFamily="34" charset="0"/>
              </a:rPr>
              <a:t>Informazioni</a:t>
            </a:r>
            <a:endParaRPr lang="en-US" altLang="it-IT" sz="2000" b="1" dirty="0">
              <a:solidFill>
                <a:schemeClr val="bg1"/>
              </a:solidFill>
              <a:latin typeface="+mn-lt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4887066" y="3906790"/>
            <a:ext cx="45958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rgbClr val="008000"/>
                </a:solidFill>
                <a:latin typeface="Calibri"/>
                <a:ea typeface="MS PGothic" charset="0"/>
                <a:cs typeface="Calibri"/>
              </a:rPr>
              <a:t>         Datori di lavoro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-824509" y="1438084"/>
            <a:ext cx="45958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altLang="it-IT" sz="28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MS PGothic" pitchFamily="34" charset="-128"/>
                <a:cs typeface="Calibri"/>
              </a:rPr>
              <a:t>        Giovani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354676" y="702269"/>
            <a:ext cx="1494674" cy="968861"/>
            <a:chOff x="354676" y="702269"/>
            <a:chExt cx="1494674" cy="968861"/>
          </a:xfrm>
        </p:grpSpPr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350" y="702269"/>
              <a:ext cx="864000" cy="864000"/>
            </a:xfrm>
            <a:prstGeom prst="rect">
              <a:avLst/>
            </a:prstGeom>
          </p:spPr>
        </p:pic>
        <p:pic>
          <p:nvPicPr>
            <p:cNvPr id="43" name="Immagin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676" y="817150"/>
              <a:ext cx="853980" cy="8539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Gruppo 43"/>
          <p:cNvGrpSpPr/>
          <p:nvPr/>
        </p:nvGrpSpPr>
        <p:grpSpPr>
          <a:xfrm>
            <a:off x="7033959" y="3082818"/>
            <a:ext cx="1715225" cy="1083936"/>
            <a:chOff x="4422177" y="605938"/>
            <a:chExt cx="1715225" cy="1083936"/>
          </a:xfrm>
        </p:grpSpPr>
        <p:pic>
          <p:nvPicPr>
            <p:cNvPr id="45" name="Picture 2" descr="C:\Users\cmastracci.ext\AppData\Local\Microsoft\Windows\INetCache\Content.Outlook\3R610GJZ\icona femmini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02" y="605938"/>
              <a:ext cx="828000" cy="8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Immagin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22177" y="722758"/>
              <a:ext cx="1368000" cy="9671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Freccia a destra 1"/>
          <p:cNvSpPr/>
          <p:nvPr/>
        </p:nvSpPr>
        <p:spPr>
          <a:xfrm rot="20026118">
            <a:off x="2268007" y="3948135"/>
            <a:ext cx="801779" cy="544840"/>
          </a:xfrm>
          <a:prstGeom prst="rightArrow">
            <a:avLst/>
          </a:prstGeom>
          <a:solidFill>
            <a:srgbClr val="E2007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9171973">
            <a:off x="6479924" y="1398709"/>
            <a:ext cx="801779" cy="544840"/>
          </a:xfrm>
          <a:prstGeom prst="rightArrow">
            <a:avLst/>
          </a:prstGeom>
          <a:solidFill>
            <a:srgbClr val="E2007A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13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-861" y="4008424"/>
            <a:ext cx="9143999" cy="1061858"/>
          </a:xfrm>
          <a:prstGeom prst="rect">
            <a:avLst/>
          </a:prstGeom>
          <a:solidFill>
            <a:srgbClr val="F2C1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4580" y="5068450"/>
            <a:ext cx="9144001" cy="90000"/>
          </a:xfrm>
          <a:prstGeom prst="rect">
            <a:avLst/>
          </a:prstGeom>
          <a:solidFill>
            <a:srgbClr val="87B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27"/>
          <p:cNvSpPr txBox="1">
            <a:spLocks noChangeArrowheads="1"/>
          </p:cNvSpPr>
          <p:nvPr/>
        </p:nvSpPr>
        <p:spPr bwMode="auto">
          <a:xfrm>
            <a:off x="1132610" y="4098829"/>
            <a:ext cx="698817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it-IT" sz="2800" dirty="0" smtClean="0">
                <a:solidFill>
                  <a:srgbClr val="1A3A80"/>
                </a:solidFill>
              </a:rPr>
              <a:t>Il </a:t>
            </a:r>
            <a:r>
              <a:rPr lang="it-IT" sz="2800" dirty="0">
                <a:solidFill>
                  <a:srgbClr val="1A3A80"/>
                </a:solidFill>
              </a:rPr>
              <a:t>progetto YfEj 5.0</a:t>
            </a:r>
          </a:p>
          <a:p>
            <a:pPr algn="r" eaLnBrk="1" hangingPunct="1">
              <a:spcAft>
                <a:spcPts val="600"/>
              </a:spcAft>
            </a:pPr>
            <a:r>
              <a:rPr lang="it-IT" sz="2000" i="1" dirty="0">
                <a:solidFill>
                  <a:srgbClr val="1A3A80"/>
                </a:solidFill>
              </a:rPr>
              <a:t>02/02/2017-01/02/2019</a:t>
            </a:r>
            <a:endParaRPr lang="it-IT" sz="1600" i="1" dirty="0">
              <a:solidFill>
                <a:srgbClr val="1A3A8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702" y="244406"/>
            <a:ext cx="1947615" cy="11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3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taglia singolo angolo rettangolo 6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Cosa c’è di nuovo</a:t>
            </a:r>
            <a:endParaRPr lang="it-IT" sz="140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93416" y="1136506"/>
            <a:ext cx="792404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2000" b="1" dirty="0">
                <a:solidFill>
                  <a:srgbClr val="1A3A80"/>
                </a:solidFill>
                <a:latin typeface="Calibri"/>
                <a:cs typeface="Calibri"/>
              </a:rPr>
              <a:t>Invariate</a:t>
            </a:r>
            <a:r>
              <a:rPr lang="it-IT" sz="2000" dirty="0">
                <a:solidFill>
                  <a:srgbClr val="1A3A80"/>
                </a:solidFill>
                <a:latin typeface="Calibri"/>
                <a:cs typeface="Calibri"/>
              </a:rPr>
              <a:t> la </a:t>
            </a:r>
            <a:r>
              <a:rPr lang="it-IT" sz="2000" b="1" dirty="0">
                <a:solidFill>
                  <a:srgbClr val="1A3A80"/>
                </a:solidFill>
                <a:latin typeface="Calibri"/>
                <a:cs typeface="Calibri"/>
              </a:rPr>
              <a:t>natura e le finalità </a:t>
            </a:r>
            <a:r>
              <a:rPr lang="it-IT" sz="2000" dirty="0">
                <a:solidFill>
                  <a:srgbClr val="1A3A80"/>
                </a:solidFill>
                <a:latin typeface="Calibri"/>
                <a:cs typeface="Calibri"/>
              </a:rPr>
              <a:t>del TMS – YFEJ</a:t>
            </a:r>
          </a:p>
          <a:p>
            <a:pPr marL="342900" indent="-34290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2000" b="1" dirty="0">
                <a:solidFill>
                  <a:srgbClr val="1A3A80"/>
                </a:solidFill>
                <a:latin typeface="Calibri"/>
                <a:cs typeface="Calibri"/>
              </a:rPr>
              <a:t>Importi dei benefit finanziari incrementati</a:t>
            </a:r>
            <a:r>
              <a:rPr lang="it-IT" sz="2000" dirty="0">
                <a:solidFill>
                  <a:srgbClr val="1A3A80"/>
                </a:solidFill>
                <a:latin typeface="Calibri"/>
                <a:cs typeface="Calibri"/>
              </a:rPr>
              <a:t> per quasi tutte le misure</a:t>
            </a:r>
          </a:p>
          <a:p>
            <a:pPr marL="342900" indent="-34290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cs typeface="Calibri"/>
              </a:rPr>
              <a:t>Focus su </a:t>
            </a:r>
            <a:r>
              <a:rPr lang="it-IT" sz="2000" b="1" dirty="0">
                <a:solidFill>
                  <a:srgbClr val="1A3A80"/>
                </a:solidFill>
                <a:cs typeface="Calibri"/>
              </a:rPr>
              <a:t>lavoro </a:t>
            </a:r>
            <a:r>
              <a:rPr lang="it-IT" sz="2000" dirty="0">
                <a:solidFill>
                  <a:srgbClr val="1A3A80"/>
                </a:solidFill>
                <a:cs typeface="Calibri"/>
              </a:rPr>
              <a:t>e</a:t>
            </a:r>
            <a:r>
              <a:rPr lang="it-IT" sz="2000" b="1" dirty="0">
                <a:solidFill>
                  <a:srgbClr val="1A3A80"/>
                </a:solidFill>
                <a:cs typeface="Calibri"/>
              </a:rPr>
              <a:t> sperimentazione per tirocini</a:t>
            </a:r>
          </a:p>
          <a:p>
            <a:pPr marL="342900" indent="-34290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latin typeface="Calibri"/>
                <a:cs typeface="Calibri"/>
              </a:rPr>
              <a:t>Durata minima del contratto: riduzione a </a:t>
            </a:r>
            <a:r>
              <a:rPr lang="it-IT" sz="2000" b="1" dirty="0">
                <a:solidFill>
                  <a:srgbClr val="1A3A80"/>
                </a:solidFill>
                <a:latin typeface="Calibri"/>
                <a:cs typeface="Calibri"/>
              </a:rPr>
              <a:t>3 mesi per il tirocinio </a:t>
            </a:r>
            <a:r>
              <a:rPr lang="it-IT" sz="2000" dirty="0">
                <a:solidFill>
                  <a:srgbClr val="1A3A80"/>
                </a:solidFill>
                <a:latin typeface="Calibri"/>
                <a:cs typeface="Calibri"/>
              </a:rPr>
              <a:t>(rimane 6 mesi per lavoro)</a:t>
            </a:r>
          </a:p>
          <a:p>
            <a:pPr marL="342900" indent="-34290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2000" dirty="0">
                <a:solidFill>
                  <a:srgbClr val="1A3A80"/>
                </a:solidFill>
                <a:latin typeface="Calibri"/>
                <a:cs typeface="Calibri"/>
              </a:rPr>
              <a:t>Nuove misure: </a:t>
            </a:r>
            <a:r>
              <a:rPr lang="it-IT" sz="2000" b="1" dirty="0" smtClean="0">
                <a:solidFill>
                  <a:srgbClr val="1A3A80"/>
                </a:solidFill>
                <a:latin typeface="Calibri"/>
                <a:cs typeface="Calibri"/>
              </a:rPr>
              <a:t>integrazione per </a:t>
            </a:r>
            <a:r>
              <a:rPr lang="it-IT" sz="2000" b="1" dirty="0">
                <a:solidFill>
                  <a:srgbClr val="1A3A80"/>
                </a:solidFill>
                <a:latin typeface="Calibri"/>
                <a:cs typeface="Calibri"/>
              </a:rPr>
              <a:t>tirocinanti </a:t>
            </a:r>
          </a:p>
          <a:p>
            <a:pPr marL="342900" indent="-342900">
              <a:spcAft>
                <a:spcPts val="1200"/>
              </a:spcAft>
              <a:buClr>
                <a:srgbClr val="1A3A80"/>
              </a:buClr>
              <a:buFont typeface="Wingdings" charset="2"/>
              <a:buChar char="§"/>
            </a:pPr>
            <a:r>
              <a:rPr lang="it-IT" sz="2000" b="1" dirty="0">
                <a:solidFill>
                  <a:srgbClr val="1A3A80"/>
                </a:solidFill>
                <a:latin typeface="Calibri"/>
                <a:cs typeface="Calibri"/>
              </a:rPr>
              <a:t>Semplificazione</a:t>
            </a:r>
            <a:r>
              <a:rPr lang="it-IT" sz="2000" dirty="0">
                <a:solidFill>
                  <a:srgbClr val="1A3A80"/>
                </a:solidFill>
                <a:latin typeface="Calibri"/>
                <a:cs typeface="Calibri"/>
              </a:rPr>
              <a:t> di alcune procedure per l’accesso ai </a:t>
            </a:r>
            <a:r>
              <a:rPr lang="it-IT" sz="2000" dirty="0" smtClean="0">
                <a:solidFill>
                  <a:srgbClr val="1A3A80"/>
                </a:solidFill>
                <a:latin typeface="Calibri"/>
                <a:cs typeface="Calibri"/>
              </a:rPr>
              <a:t>benefit</a:t>
            </a:r>
            <a:endParaRPr lang="it-IT" sz="2000" dirty="0">
              <a:solidFill>
                <a:srgbClr val="1A3A80"/>
              </a:solidFill>
              <a:latin typeface="Calibri"/>
              <a:cs typeface="Calibri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8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505909" y="5068450"/>
            <a:ext cx="8280000" cy="90000"/>
          </a:xfrm>
          <a:prstGeom prst="rect">
            <a:avLst/>
          </a:prstGeom>
          <a:solidFill>
            <a:srgbClr val="F5BB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10613" y="4893228"/>
            <a:ext cx="532423" cy="273844"/>
          </a:xfrm>
        </p:spPr>
        <p:txBody>
          <a:bodyPr/>
          <a:lstStyle/>
          <a:p>
            <a:pPr algn="ctr"/>
            <a:fld id="{6B664284-6A65-8147-8A5F-DD4F8F5F41A5}" type="slidenum">
              <a:rPr lang="it-IT" smtClean="0"/>
              <a:pPr algn="ctr"/>
              <a:t>9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6200000">
            <a:off x="-2613971" y="2608032"/>
            <a:ext cx="5760000" cy="54000"/>
          </a:xfrm>
          <a:prstGeom prst="rect">
            <a:avLst/>
          </a:prstGeom>
          <a:solidFill>
            <a:srgbClr val="6482A1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25"/>
          <p:cNvGrpSpPr/>
          <p:nvPr/>
        </p:nvGrpSpPr>
        <p:grpSpPr>
          <a:xfrm>
            <a:off x="-62721" y="4658565"/>
            <a:ext cx="1146758" cy="561304"/>
            <a:chOff x="409319" y="1763357"/>
            <a:chExt cx="1422319" cy="69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ttangolo 26"/>
            <p:cNvSpPr/>
            <p:nvPr/>
          </p:nvSpPr>
          <p:spPr>
            <a:xfrm rot="21027626">
              <a:off x="1411828" y="1836836"/>
              <a:ext cx="419810" cy="622704"/>
            </a:xfrm>
            <a:prstGeom prst="rect">
              <a:avLst/>
            </a:prstGeom>
            <a:solidFill>
              <a:srgbClr val="7BBB3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 rot="476672">
              <a:off x="1095248" y="1763357"/>
              <a:ext cx="419810" cy="622704"/>
            </a:xfrm>
            <a:prstGeom prst="rect">
              <a:avLst/>
            </a:prstGeom>
            <a:solidFill>
              <a:srgbClr val="1A3A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ttangolo 28"/>
            <p:cNvSpPr/>
            <p:nvPr/>
          </p:nvSpPr>
          <p:spPr>
            <a:xfrm rot="476672">
              <a:off x="755371" y="1769396"/>
              <a:ext cx="419810" cy="622704"/>
            </a:xfrm>
            <a:prstGeom prst="rect">
              <a:avLst/>
            </a:prstGeom>
            <a:solidFill>
              <a:srgbClr val="F081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 rot="21274319">
              <a:off x="409319" y="1826468"/>
              <a:ext cx="419810" cy="622704"/>
            </a:xfrm>
            <a:prstGeom prst="rect">
              <a:avLst/>
            </a:prstGeom>
            <a:solidFill>
              <a:srgbClr val="E200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2578876" y="333783"/>
            <a:ext cx="5299573" cy="4280554"/>
          </a:xfrm>
          <a:prstGeom prst="rect">
            <a:avLst/>
          </a:prstGeom>
        </p:spPr>
      </p:pic>
      <p:sp>
        <p:nvSpPr>
          <p:cNvPr id="18" name="Ovale 17"/>
          <p:cNvSpPr>
            <a:spLocks noChangeArrowheads="1"/>
          </p:cNvSpPr>
          <p:nvPr/>
        </p:nvSpPr>
        <p:spPr bwMode="auto">
          <a:xfrm>
            <a:off x="298743" y="1752600"/>
            <a:ext cx="1946885" cy="1854200"/>
          </a:xfrm>
          <a:prstGeom prst="ellipse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27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10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Co-Applican</a:t>
            </a:r>
            <a:r>
              <a:rPr lang="it-IT" sz="1600" b="1" dirty="0" err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</a:t>
            </a:r>
            <a:endParaRPr lang="it-IT" sz="16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chemeClr val="lt1"/>
                </a:solidFill>
                <a:ea typeface="Tahoma" pitchFamily="34" charset="0"/>
                <a:cs typeface="Tahoma" pitchFamily="34" charset="0"/>
              </a:rPr>
              <a:t>(RO, HR, BG, GR, PT, UK,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chemeClr val="lt1"/>
                </a:solidFill>
                <a:ea typeface="Tahoma" pitchFamily="34" charset="0"/>
                <a:cs typeface="Tahoma" pitchFamily="34" charset="0"/>
              </a:rPr>
              <a:t>ES, CY, IT)</a:t>
            </a:r>
            <a:endParaRPr lang="it-IT" sz="16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vale 19"/>
          <p:cNvSpPr>
            <a:spLocks noChangeArrowheads="1"/>
          </p:cNvSpPr>
          <p:nvPr/>
        </p:nvSpPr>
        <p:spPr bwMode="auto">
          <a:xfrm>
            <a:off x="1697040" y="675158"/>
            <a:ext cx="1947860" cy="1788642"/>
          </a:xfrm>
          <a:prstGeom prst="ellipse">
            <a:avLst/>
          </a:prstGeom>
          <a:gradFill rotWithShape="1">
            <a:gsLst>
              <a:gs pos="0">
                <a:srgbClr val="8E3B00"/>
              </a:gs>
              <a:gs pos="50000">
                <a:srgbClr val="CD5900"/>
              </a:gs>
              <a:gs pos="100000">
                <a:srgbClr val="F46B00"/>
              </a:gs>
            </a:gsLst>
            <a:lin ang="27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it-IT" sz="1400" b="1" i="1" dirty="0">
                <a:solidFill>
                  <a:schemeClr val="bg1"/>
                </a:solidFill>
                <a:cs typeface="Tahoma" charset="0"/>
              </a:rPr>
              <a:t>Lead </a:t>
            </a:r>
            <a:r>
              <a:rPr lang="it-IT" sz="1400" b="1" i="1" dirty="0" err="1">
                <a:solidFill>
                  <a:schemeClr val="bg1"/>
                </a:solidFill>
                <a:cs typeface="Tahoma" charset="0"/>
              </a:rPr>
              <a:t>Applicant</a:t>
            </a:r>
            <a:endParaRPr lang="it-IT" sz="1400" b="1" i="1" dirty="0">
              <a:solidFill>
                <a:schemeClr val="bg1"/>
              </a:solidFill>
              <a:cs typeface="Tahoma" charset="0"/>
            </a:endParaRPr>
          </a:p>
          <a:p>
            <a:pPr algn="ctr" eaLnBrk="1" hangingPunct="1"/>
            <a:endParaRPr lang="it-IT" sz="1400" b="1" dirty="0">
              <a:solidFill>
                <a:schemeClr val="bg1"/>
              </a:solidFill>
              <a:cs typeface="Tahoma" charset="0"/>
            </a:endParaRPr>
          </a:p>
          <a:p>
            <a:pPr algn="ctr" eaLnBrk="1" hangingPunct="1"/>
            <a:r>
              <a:rPr lang="it-IT" sz="1400" b="1" dirty="0">
                <a:solidFill>
                  <a:schemeClr val="bg1"/>
                </a:solidFill>
                <a:cs typeface="Tahoma" charset="0"/>
              </a:rPr>
              <a:t>Ufficio di Coordinamento EURES – Italia </a:t>
            </a:r>
          </a:p>
          <a:p>
            <a:pPr algn="ctr" eaLnBrk="1" hangingPunct="1"/>
            <a:r>
              <a:rPr lang="it-IT" sz="1400" b="1" dirty="0">
                <a:solidFill>
                  <a:schemeClr val="bg1"/>
                </a:solidFill>
                <a:cs typeface="Tahoma" charset="0"/>
              </a:rPr>
              <a:t>(ANPAL)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527254" y="3962379"/>
            <a:ext cx="8076997" cy="680052"/>
          </a:xfrm>
          <a:prstGeom prst="rect">
            <a:avLst/>
          </a:prstGeom>
          <a:noFill/>
          <a:ln w="9525">
            <a:solidFill>
              <a:srgbClr val="095C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E2007A"/>
                </a:solidFill>
                <a:latin typeface="+mn-lt"/>
                <a:cs typeface="Avenir Book" charset="0"/>
              </a:rPr>
              <a:t>9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UCN EURES - </a:t>
            </a:r>
            <a:r>
              <a:rPr lang="en-US" sz="2000" b="1" dirty="0">
                <a:solidFill>
                  <a:srgbClr val="E2007A"/>
                </a:solidFill>
                <a:latin typeface="+mn-lt"/>
                <a:cs typeface="Avenir Book" charset="0"/>
              </a:rPr>
              <a:t>22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SPI rete EURES IT - </a:t>
            </a:r>
            <a:r>
              <a:rPr lang="en-US" sz="2000" b="1" dirty="0">
                <a:solidFill>
                  <a:srgbClr val="E2007A"/>
                </a:solidFill>
                <a:latin typeface="+mn-lt"/>
                <a:cs typeface="Avenir Book" charset="0"/>
              </a:rPr>
              <a:t>1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rete EU- </a:t>
            </a:r>
            <a:r>
              <a:rPr lang="en-US" sz="2000" b="1" dirty="0">
                <a:solidFill>
                  <a:srgbClr val="E2007A"/>
                </a:solidFill>
                <a:latin typeface="+mn-lt"/>
                <a:cs typeface="Avenir Book" charset="0"/>
              </a:rPr>
              <a:t>2</a:t>
            </a:r>
            <a:r>
              <a:rPr lang="en-US" b="1" dirty="0">
                <a:solidFill>
                  <a:srgbClr val="E2007A"/>
                </a:solidFill>
                <a:latin typeface="+mn-lt"/>
                <a:cs typeface="Avenir Book" charset="0"/>
              </a:rPr>
              <a:t> 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Partner </a:t>
            </a:r>
            <a:r>
              <a:rPr lang="en-US" sz="1600" b="1" dirty="0" err="1">
                <a:solidFill>
                  <a:srgbClr val="E2007A"/>
                </a:solidFill>
                <a:latin typeface="+mn-lt"/>
                <a:cs typeface="Avenir Book" charset="0"/>
              </a:rPr>
              <a:t>Istituzionali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                                             </a:t>
            </a:r>
            <a:r>
              <a:rPr lang="en-US" sz="2000" b="1" dirty="0">
                <a:solidFill>
                  <a:srgbClr val="E2007A"/>
                </a:solidFill>
                <a:latin typeface="+mn-lt"/>
                <a:cs typeface="Avenir Book" charset="0"/>
              </a:rPr>
              <a:t>2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</a:t>
            </a:r>
            <a:r>
              <a:rPr lang="en-US" sz="1600" b="1" dirty="0" err="1">
                <a:solidFill>
                  <a:srgbClr val="E2007A"/>
                </a:solidFill>
                <a:latin typeface="+mn-lt"/>
                <a:cs typeface="Avenir Book" charset="0"/>
              </a:rPr>
              <a:t>Organizzazioni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di </a:t>
            </a:r>
            <a:r>
              <a:rPr lang="en-US" sz="1600" b="1" smtClean="0">
                <a:solidFill>
                  <a:srgbClr val="E2007A"/>
                </a:solidFill>
                <a:latin typeface="+mn-lt"/>
                <a:cs typeface="Avenir Book" charset="0"/>
              </a:rPr>
              <a:t>rappresentanza</a:t>
            </a:r>
            <a:r>
              <a:rPr lang="en-US" sz="1600" b="1" dirty="0" smtClean="0">
                <a:solidFill>
                  <a:srgbClr val="E2007A"/>
                </a:solidFill>
                <a:latin typeface="+mn-lt"/>
                <a:cs typeface="Avenir Book" charset="0"/>
              </a:rPr>
              <a:t> </a:t>
            </a:r>
            <a:r>
              <a:rPr lang="en-US" sz="1600" b="1" dirty="0" err="1">
                <a:solidFill>
                  <a:srgbClr val="E2007A"/>
                </a:solidFill>
                <a:latin typeface="+mn-lt"/>
                <a:cs typeface="Avenir Book" charset="0"/>
              </a:rPr>
              <a:t>datori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/</a:t>
            </a:r>
            <a:r>
              <a:rPr lang="en-US" sz="1600" b="1" dirty="0" err="1">
                <a:solidFill>
                  <a:srgbClr val="E2007A"/>
                </a:solidFill>
                <a:latin typeface="+mn-lt"/>
                <a:cs typeface="Avenir Book" charset="0"/>
              </a:rPr>
              <a:t>lavoratori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- </a:t>
            </a:r>
            <a:r>
              <a:rPr lang="en-US" sz="2000" b="1" dirty="0">
                <a:solidFill>
                  <a:srgbClr val="E2007A"/>
                </a:solidFill>
                <a:latin typeface="+mn-lt"/>
                <a:cs typeface="Avenir Book" charset="0"/>
              </a:rPr>
              <a:t>2</a:t>
            </a:r>
            <a:r>
              <a:rPr lang="en-US" sz="1800" b="1" dirty="0">
                <a:solidFill>
                  <a:srgbClr val="E2007A"/>
                </a:solidFill>
                <a:latin typeface="+mn-lt"/>
                <a:cs typeface="Avenir Book" charset="0"/>
              </a:rPr>
              <a:t> </a:t>
            </a:r>
            <a:r>
              <a:rPr lang="en-US" sz="1600" b="1" dirty="0" err="1">
                <a:solidFill>
                  <a:srgbClr val="E2007A"/>
                </a:solidFill>
                <a:latin typeface="+mn-lt"/>
                <a:cs typeface="Avenir Book" charset="0"/>
              </a:rPr>
              <a:t>Università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</a:t>
            </a:r>
            <a:r>
              <a:rPr lang="mr-IN" sz="1800" b="1" dirty="0">
                <a:solidFill>
                  <a:srgbClr val="E2007A"/>
                </a:solidFill>
                <a:latin typeface="+mn-lt"/>
                <a:cs typeface="Avenir Book" charset="0"/>
              </a:rPr>
              <a:t>–</a:t>
            </a:r>
            <a:r>
              <a:rPr lang="en-US" sz="1800" b="1" dirty="0">
                <a:solidFill>
                  <a:srgbClr val="E2007A"/>
                </a:solidFill>
                <a:latin typeface="+mn-lt"/>
                <a:cs typeface="Avenir Book" charset="0"/>
              </a:rPr>
              <a:t> </a:t>
            </a:r>
            <a:r>
              <a:rPr lang="en-US" sz="2000" b="1" dirty="0">
                <a:solidFill>
                  <a:srgbClr val="E2007A"/>
                </a:solidFill>
                <a:latin typeface="+mn-lt"/>
                <a:cs typeface="Avenir Book" charset="0"/>
              </a:rPr>
              <a:t>3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</a:t>
            </a:r>
            <a:r>
              <a:rPr lang="en-US" sz="1600" b="1" dirty="0" err="1">
                <a:solidFill>
                  <a:srgbClr val="E2007A"/>
                </a:solidFill>
                <a:latin typeface="+mn-lt"/>
                <a:cs typeface="Avenir Book" charset="0"/>
              </a:rPr>
              <a:t>Organizzazioni</a:t>
            </a:r>
            <a:r>
              <a:rPr lang="en-US" sz="1600" b="1" dirty="0">
                <a:solidFill>
                  <a:srgbClr val="E2007A"/>
                </a:solidFill>
                <a:latin typeface="+mn-lt"/>
                <a:cs typeface="Avenir Book" charset="0"/>
              </a:rPr>
              <a:t> private</a:t>
            </a:r>
            <a:endParaRPr lang="en-US" sz="1200" b="1" dirty="0">
              <a:solidFill>
                <a:srgbClr val="E2007A"/>
              </a:solidFill>
              <a:latin typeface="+mn-lt"/>
              <a:cs typeface="Avenir Book" charset="0"/>
            </a:endParaRPr>
          </a:p>
          <a:p>
            <a:pPr algn="ctr"/>
            <a:r>
              <a:rPr lang="en-US" sz="1200" b="1" dirty="0">
                <a:solidFill>
                  <a:srgbClr val="E2007A"/>
                </a:solidFill>
                <a:latin typeface="+mn-lt"/>
                <a:cs typeface="Avenir Book" charset="0"/>
              </a:rPr>
              <a:t> </a:t>
            </a:r>
          </a:p>
        </p:txBody>
      </p:sp>
      <p:sp>
        <p:nvSpPr>
          <p:cNvPr id="22" name="Ovale 21"/>
          <p:cNvSpPr>
            <a:spLocks noChangeArrowheads="1"/>
          </p:cNvSpPr>
          <p:nvPr/>
        </p:nvSpPr>
        <p:spPr bwMode="auto">
          <a:xfrm>
            <a:off x="6708033" y="1620837"/>
            <a:ext cx="1896218" cy="1790702"/>
          </a:xfrm>
          <a:prstGeom prst="ellipse">
            <a:avLst/>
          </a:prstGeom>
          <a:gradFill rotWithShape="1">
            <a:gsLst>
              <a:gs pos="0">
                <a:srgbClr val="006D2A"/>
              </a:gs>
              <a:gs pos="50000">
                <a:srgbClr val="009E41"/>
              </a:gs>
              <a:gs pos="100000">
                <a:srgbClr val="00BD4F"/>
              </a:gs>
            </a:gsLst>
            <a:lin ang="27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30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Partner Associati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b="1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i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altLang="it-IT" sz="1600" dirty="0">
                <a:solidFill>
                  <a:schemeClr val="lt1"/>
                </a:solidFill>
                <a:ea typeface="+mn-ea"/>
                <a:cs typeface="Tahoma" pitchFamily="34" charset="0"/>
              </a:rPr>
              <a:t>(DE, EU, PL,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it-IT" sz="1600" dirty="0">
                <a:solidFill>
                  <a:schemeClr val="lt1"/>
                </a:solidFill>
                <a:ea typeface="+mn-ea"/>
                <a:cs typeface="Tahoma" pitchFamily="34" charset="0"/>
              </a:rPr>
              <a:t>SI, IT)</a:t>
            </a:r>
            <a:endParaRPr lang="it-IT" sz="16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1572" y="151473"/>
            <a:ext cx="1121487" cy="672068"/>
          </a:xfrm>
          <a:prstGeom prst="rect">
            <a:avLst/>
          </a:prstGeom>
        </p:spPr>
      </p:pic>
      <p:sp>
        <p:nvSpPr>
          <p:cNvPr id="25" name="Ritaglia singolo angolo rettangolo 24"/>
          <p:cNvSpPr/>
          <p:nvPr/>
        </p:nvSpPr>
        <p:spPr>
          <a:xfrm>
            <a:off x="293030" y="88904"/>
            <a:ext cx="4315256" cy="551409"/>
          </a:xfrm>
          <a:prstGeom prst="snip1Rect">
            <a:avLst/>
          </a:prstGeom>
          <a:solidFill>
            <a:srgbClr val="DCE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527254" y="124079"/>
            <a:ext cx="375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Il </a:t>
            </a:r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partenariato</a:t>
            </a:r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</a:t>
            </a:r>
            <a:r>
              <a:rPr lang="en-GB" sz="2400" dirty="0" err="1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Yfej</a:t>
            </a:r>
            <a:r>
              <a:rPr lang="en-GB" sz="2400" dirty="0">
                <a:solidFill>
                  <a:srgbClr val="376092"/>
                </a:solidFill>
                <a:latin typeface="Mangal" charset="0"/>
                <a:ea typeface="Avenir Book" charset="0"/>
                <a:cs typeface="Mangal" charset="0"/>
              </a:rPr>
              <a:t> 5.0</a:t>
            </a:r>
            <a:endParaRPr lang="en-US" sz="1400" dirty="0">
              <a:solidFill>
                <a:srgbClr val="376092"/>
              </a:solidFill>
              <a:latin typeface="Mangal" charset="0"/>
              <a:ea typeface="Avenir Book" charset="0"/>
              <a:cs typeface="Mangal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93115" y="88904"/>
            <a:ext cx="206111" cy="551409"/>
          </a:xfrm>
          <a:prstGeom prst="rect">
            <a:avLst/>
          </a:prstGeom>
          <a:solidFill>
            <a:srgbClr val="F0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482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</TotalTime>
  <Words>1517</Words>
  <Application>Microsoft Office PowerPoint</Application>
  <PresentationFormat>Presentazione su schermo (16:9)</PresentationFormat>
  <Paragraphs>276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 M</dc:creator>
  <cp:lastModifiedBy>MARA GASPARI </cp:lastModifiedBy>
  <cp:revision>184</cp:revision>
  <cp:lastPrinted>2017-05-09T16:16:42Z</cp:lastPrinted>
  <dcterms:created xsi:type="dcterms:W3CDTF">2017-01-23T11:33:44Z</dcterms:created>
  <dcterms:modified xsi:type="dcterms:W3CDTF">2018-05-09T07:49:51Z</dcterms:modified>
</cp:coreProperties>
</file>