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199313" cy="6840538"/>
  <p:notesSz cx="9144000" cy="6858000"/>
  <p:defaultTextStyle>
    <a:defPPr>
      <a:defRPr lang="it-IT"/>
    </a:defPPr>
    <a:lvl1pPr marL="0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1pPr>
    <a:lvl2pPr marL="336956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2pPr>
    <a:lvl3pPr marL="673913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3pPr>
    <a:lvl4pPr marL="1010869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4pPr>
    <a:lvl5pPr marL="1347826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5pPr>
    <a:lvl6pPr marL="1684782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6pPr>
    <a:lvl7pPr marL="2021738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7pPr>
    <a:lvl8pPr marL="2358695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8pPr>
    <a:lvl9pPr marL="2695651" algn="l" defTabSz="673913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60" d="100"/>
          <a:sy n="160" d="100"/>
        </p:scale>
        <p:origin x="-80" y="-720"/>
      </p:cViewPr>
      <p:guideLst>
        <p:guide orient="horz" pos="2154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19505"/>
            <a:ext cx="6119416" cy="2381521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592866"/>
            <a:ext cx="5399485" cy="165154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3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76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64195"/>
            <a:ext cx="1552352" cy="579704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64195"/>
            <a:ext cx="4567064" cy="579704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5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31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05386"/>
            <a:ext cx="6209407" cy="2845473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577779"/>
            <a:ext cx="6209407" cy="149636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6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820976"/>
            <a:ext cx="3059708" cy="434025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820976"/>
            <a:ext cx="3059708" cy="434025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3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64197"/>
            <a:ext cx="6209407" cy="13221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676882"/>
            <a:ext cx="3045646" cy="82181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498697"/>
            <a:ext cx="3045646" cy="367520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676882"/>
            <a:ext cx="3060646" cy="82181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498697"/>
            <a:ext cx="3060646" cy="367520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1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68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42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56036"/>
            <a:ext cx="2321966" cy="159612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984912"/>
            <a:ext cx="3644652" cy="4861216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052161"/>
            <a:ext cx="2321966" cy="38018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12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56036"/>
            <a:ext cx="2321966" cy="1596126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984912"/>
            <a:ext cx="3644652" cy="4861216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052161"/>
            <a:ext cx="2321966" cy="38018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1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64197"/>
            <a:ext cx="620940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820976"/>
            <a:ext cx="620940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340167"/>
            <a:ext cx="161984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7D38-8958-4A1B-B6C5-937E5DEC1371}" type="datetimeFigureOut">
              <a:rPr lang="it-IT" smtClean="0"/>
              <a:t>25/03/15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340167"/>
            <a:ext cx="242976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340167"/>
            <a:ext cx="161984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5541-0FF4-4002-A31F-BAACB9183A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82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 rot="830034">
            <a:off x="480865" y="486826"/>
            <a:ext cx="2671469" cy="1267358"/>
            <a:chOff x="362659" y="9166140"/>
            <a:chExt cx="2894181" cy="1536809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659" y="9166140"/>
              <a:ext cx="2894180" cy="1536809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2"/>
            <a:srcRect l="74580" t="83276" r="15109" b="2565"/>
            <a:stretch/>
          </p:blipFill>
          <p:spPr>
            <a:xfrm>
              <a:off x="2617445" y="10383420"/>
              <a:ext cx="639395" cy="319529"/>
            </a:xfrm>
            <a:prstGeom prst="rect">
              <a:avLst/>
            </a:prstGeom>
          </p:spPr>
        </p:pic>
      </p:grpSp>
      <p:cxnSp>
        <p:nvCxnSpPr>
          <p:cNvPr id="5" name="Connettore 1 4"/>
          <p:cNvCxnSpPr/>
          <p:nvPr/>
        </p:nvCxnSpPr>
        <p:spPr>
          <a:xfrm>
            <a:off x="3596640" y="0"/>
            <a:ext cx="0" cy="6840538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18" y="1330959"/>
            <a:ext cx="2440499" cy="24491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67760" y="216940"/>
            <a:ext cx="343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DAGLI INSETTI </a:t>
            </a:r>
          </a:p>
          <a:p>
            <a:pPr algn="ctr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CONTRIBUTO </a:t>
            </a:r>
          </a:p>
          <a:p>
            <a:pPr algn="ctr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NUTRIRE IL PIANETA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8710" y="1628510"/>
            <a:ext cx="31852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Si stima che gli insetti facciano parte delle diete tradizionali di almeno 2 miliardi di persone. Più di 1900 specie sono considerate fonte di cibo, nonostante nella maggior parte dei paesi occidentali le persone vedano l’</a:t>
            </a:r>
            <a:r>
              <a:rPr lang="it-IT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entomofagia</a:t>
            </a:r>
            <a:r>
              <a:rPr lang="it-I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con disgusto e associno il mangiare insetti ad un comportamento primitivo…</a:t>
            </a:r>
          </a:p>
          <a:p>
            <a:pPr algn="just"/>
            <a:endParaRPr lang="it-I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la realtà è che gli insetti sono una  valida fonte di cibo alternativa e sostenibile.</a:t>
            </a:r>
            <a:endParaRPr lang="it-IT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67760" y="78996"/>
            <a:ext cx="3434080" cy="664692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05" y="5623680"/>
            <a:ext cx="833144" cy="1020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/>
          <a:srcRect l="49615" t="22950" r="16054" b="64343"/>
          <a:stretch/>
        </p:blipFill>
        <p:spPr>
          <a:xfrm>
            <a:off x="4988355" y="5074878"/>
            <a:ext cx="2090115" cy="4527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15402" t="22950" r="63600" b="64343"/>
          <a:stretch/>
        </p:blipFill>
        <p:spPr>
          <a:xfrm>
            <a:off x="3694989" y="5075325"/>
            <a:ext cx="1278359" cy="45271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689762" y="3982698"/>
            <a:ext cx="3407407" cy="70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26 Marzo 2015 ore 10:30 </a:t>
            </a:r>
            <a:endParaRPr lang="it-IT" dirty="0" smtClean="0"/>
          </a:p>
          <a:p>
            <a:pPr algn="ctr"/>
            <a:r>
              <a:rPr lang="it-IT" dirty="0" smtClean="0"/>
              <a:t>Aula </a:t>
            </a:r>
            <a:r>
              <a:rPr lang="it-IT" dirty="0"/>
              <a:t>Magna di Ateneo </a:t>
            </a:r>
            <a:endParaRPr lang="it-IT" dirty="0" smtClean="0"/>
          </a:p>
          <a:p>
            <a:pPr algn="ctr"/>
            <a:r>
              <a:rPr lang="it-IT" dirty="0" smtClean="0"/>
              <a:t>Polo </a:t>
            </a:r>
            <a:r>
              <a:rPr lang="it-IT" dirty="0"/>
              <a:t>Monte </a:t>
            </a:r>
            <a:r>
              <a:rPr lang="it-IT" dirty="0" err="1"/>
              <a:t>Dago</a:t>
            </a:r>
            <a:r>
              <a:rPr lang="it-IT" dirty="0"/>
              <a:t> Ancona </a:t>
            </a:r>
            <a:endParaRPr lang="it-IT" dirty="0">
              <a:effectLst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560" y="78995"/>
            <a:ext cx="3434080" cy="664692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05" y="5408624"/>
            <a:ext cx="2385842" cy="12668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7"/>
          <a:srcRect l="15010" t="44206" r="19238"/>
          <a:stretch/>
        </p:blipFill>
        <p:spPr>
          <a:xfrm>
            <a:off x="738516" y="3564063"/>
            <a:ext cx="2336801" cy="10669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80" y="5687424"/>
            <a:ext cx="836139" cy="8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21360" y="944879"/>
            <a:ext cx="5503557" cy="552300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2560" y="182880"/>
            <a:ext cx="6868160" cy="657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DAGLI INSETTI UN CONTRIBUTO PER NUTRIRE IL PIANETA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Dipartimento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Scienze Agrarie Alimentari ed Ambientali (D3A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Università Politecnica delle Marche</a:t>
            </a:r>
          </a:p>
          <a:p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10.30 - Saluti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10.50 - "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EXPO 2015:  Nutrire il pianeta con filiere sostenibili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" Claudia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Sorlini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Presidente del Comitato Scientifico del Comune di Milano  Le Università per Expo  </a:t>
            </a:r>
          </a:p>
          <a:p>
            <a:pPr marL="447675" indent="-447675">
              <a:spcAft>
                <a:spcPts val="6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11.15 -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Opportunities and constrains for insects in the food chain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Paul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Vantomme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Senior Officer FAO,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</a:p>
          <a:p>
            <a:pPr marL="447675" indent="-447675">
              <a:spcAft>
                <a:spcPts val="6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12.00 -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1°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assaggio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12.15 - “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Insetti edibili: passato e futuro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” Nunzio Isidoro, Sara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Ruschioni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Paola Riolo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D3A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12.30 - 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Insetti nel piatto: i microrganismi sono solo un rischio o anche una opportunità?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" Francesca Clementi, Cristiana Garofalo, Andrea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Osimani, Lucia Aquilanti - D3A</a:t>
            </a: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12.45 -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 assaggio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13.00 - “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insetti come "alimento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": stato dell'arte della normativa”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Loredana di Giacomo,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Asur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Marche Area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Vasta 4 di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Fermo -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SIAOA</a:t>
            </a: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13.15 - “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Insetti che bontà? La parola ai consumatori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” Raffaele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Zanoli, Simona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Naspetti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Serena Mandolesi, Lucia Esposito - D3A, SIMAU</a:t>
            </a: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13.30 - 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3°assaggio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13:45 - Discussione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600"/>
              </a:spcAft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14:00 - Chiusura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Convegno </a:t>
            </a:r>
          </a:p>
          <a:p>
            <a:pPr marL="447675" indent="-447675"/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/>
            <a:r>
              <a:rPr lang="it-IT" sz="1200" b="1" dirty="0" smtClean="0"/>
              <a:t>*Consumer </a:t>
            </a:r>
            <a:r>
              <a:rPr lang="it-IT" sz="1200" b="1" dirty="0"/>
              <a:t>test </a:t>
            </a:r>
            <a:r>
              <a:rPr lang="it-IT" sz="1200" b="1" dirty="0" smtClean="0"/>
              <a:t>(a numero chiuso) con </a:t>
            </a:r>
            <a:r>
              <a:rPr lang="it-IT" sz="1200" b="1" dirty="0"/>
              <a:t>3 assaggi di preparazioni culinarie a base di insetti </a:t>
            </a:r>
            <a:endParaRPr lang="it-IT" sz="1200" b="1" dirty="0" smtClean="0"/>
          </a:p>
          <a:p>
            <a:pPr marL="182563"/>
            <a:r>
              <a:rPr lang="it-IT" sz="1200" b="1" dirty="0" smtClean="0"/>
              <a:t>preparati </a:t>
            </a:r>
            <a:r>
              <a:rPr lang="it-IT" sz="1200" b="1" dirty="0"/>
              <a:t>dagli </a:t>
            </a:r>
            <a:r>
              <a:rPr lang="it-IT" sz="1200" b="1" dirty="0" smtClean="0"/>
              <a:t>Chef </a:t>
            </a:r>
            <a:r>
              <a:rPr lang="it-IT" sz="1200" b="1" dirty="0"/>
              <a:t>Mariano Faraoni e Marco Passini</a:t>
            </a:r>
            <a:r>
              <a:rPr lang="it-IT" sz="1200" b="1" dirty="0" smtClean="0"/>
              <a:t>.</a:t>
            </a:r>
          </a:p>
          <a:p>
            <a:pPr marL="182563"/>
            <a:r>
              <a:rPr lang="it-IT" sz="1200" b="1" dirty="0" smtClean="0"/>
              <a:t>Il numero massimo dei partecipanti all’assaggio è già stato raggiunto</a:t>
            </a:r>
            <a:endParaRPr lang="it-IT" sz="1200" b="1" dirty="0"/>
          </a:p>
          <a:p>
            <a:pPr marL="447675" indent="-447675"/>
            <a:r>
              <a:rPr lang="it-IT" sz="1400" dirty="0"/>
              <a:t> </a:t>
            </a:r>
            <a:r>
              <a:rPr lang="it-IT" sz="1400" dirty="0" smtClean="0"/>
              <a:t>  </a:t>
            </a:r>
            <a:r>
              <a:rPr lang="it-IT" sz="1200" b="1" dirty="0"/>
              <a:t>  La partecipazione al Convegno è invece libera, senza bisogno di </a:t>
            </a:r>
            <a:r>
              <a:rPr lang="it-IT" sz="1200" b="1" dirty="0" smtClean="0"/>
              <a:t>iscrizione</a:t>
            </a:r>
          </a:p>
          <a:p>
            <a:pPr marL="447675" indent="-447675"/>
            <a:endParaRPr lang="it-IT" sz="1200" b="1" dirty="0"/>
          </a:p>
          <a:p>
            <a:pPr marL="447675" indent="-447675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Al termine del Convegno verrà offerto un aperitivo con i vini della Azienda  “Angeli di Varano”</a:t>
            </a:r>
          </a:p>
        </p:txBody>
      </p:sp>
      <p:sp>
        <p:nvSpPr>
          <p:cNvPr id="6" name="Rettangolo 5"/>
          <p:cNvSpPr/>
          <p:nvPr/>
        </p:nvSpPr>
        <p:spPr>
          <a:xfrm>
            <a:off x="85060" y="78996"/>
            <a:ext cx="7016780" cy="664692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90</Words>
  <Application>Microsoft Macintosh PowerPoint</Application>
  <PresentationFormat>Personalizzato</PresentationFormat>
  <Paragraphs>39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di PowerPoint</vt:lpstr>
      <vt:lpstr>Presentazione di PowerPoint</vt:lpstr>
    </vt:vector>
  </TitlesOfParts>
  <Company>Università Politecnica delle Marche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Francesca</cp:lastModifiedBy>
  <cp:revision>32</cp:revision>
  <cp:lastPrinted>2015-03-11T17:00:16Z</cp:lastPrinted>
  <dcterms:created xsi:type="dcterms:W3CDTF">2015-02-23T14:12:23Z</dcterms:created>
  <dcterms:modified xsi:type="dcterms:W3CDTF">2015-03-25T14:30:36Z</dcterms:modified>
</cp:coreProperties>
</file>