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6" r:id="rId2"/>
  </p:sldIdLst>
  <p:sldSz cx="9144000" cy="6858000" type="screen4x3"/>
  <p:notesSz cx="7099300" cy="1023461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F09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150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3076575" cy="512763"/>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4021138" y="0"/>
            <a:ext cx="3076575" cy="512763"/>
          </a:xfrm>
          <a:prstGeom prst="rect">
            <a:avLst/>
          </a:prstGeom>
        </p:spPr>
        <p:txBody>
          <a:bodyPr vert="horz" lIns="91440" tIns="45720" rIns="91440" bIns="45720" rtlCol="0"/>
          <a:lstStyle>
            <a:lvl1pPr algn="r">
              <a:defRPr sz="1200"/>
            </a:lvl1pPr>
          </a:lstStyle>
          <a:p>
            <a:fld id="{4BF3CD4B-DF1A-4FEC-BA27-9D33082A9CAF}" type="datetimeFigureOut">
              <a:rPr lang="it-IT" smtClean="0"/>
              <a:t>22/10/2020</a:t>
            </a:fld>
            <a:endParaRPr lang="it-IT"/>
          </a:p>
        </p:txBody>
      </p:sp>
      <p:sp>
        <p:nvSpPr>
          <p:cNvPr id="4" name="Segnaposto immagine diapositiva 3"/>
          <p:cNvSpPr>
            <a:spLocks noGrp="1" noRot="1" noChangeAspect="1"/>
          </p:cNvSpPr>
          <p:nvPr>
            <p:ph type="sldImg" idx="2"/>
          </p:nvPr>
        </p:nvSpPr>
        <p:spPr>
          <a:xfrm>
            <a:off x="1246188" y="1279525"/>
            <a:ext cx="4606925" cy="34544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709613" y="4926013"/>
            <a:ext cx="5680075" cy="4029075"/>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721850"/>
            <a:ext cx="3076575" cy="512763"/>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4021138" y="9721850"/>
            <a:ext cx="3076575" cy="512763"/>
          </a:xfrm>
          <a:prstGeom prst="rect">
            <a:avLst/>
          </a:prstGeom>
        </p:spPr>
        <p:txBody>
          <a:bodyPr vert="horz" lIns="91440" tIns="45720" rIns="91440" bIns="45720" rtlCol="0" anchor="b"/>
          <a:lstStyle>
            <a:lvl1pPr algn="r">
              <a:defRPr sz="1200"/>
            </a:lvl1pPr>
          </a:lstStyle>
          <a:p>
            <a:fld id="{E30BF095-C4AA-4FD4-833A-B071B8B82C68}" type="slidenum">
              <a:rPr lang="it-IT" smtClean="0"/>
              <a:t>‹N›</a:t>
            </a:fld>
            <a:endParaRPr lang="it-IT"/>
          </a:p>
        </p:txBody>
      </p:sp>
    </p:spTree>
    <p:extLst>
      <p:ext uri="{BB962C8B-B14F-4D97-AF65-F5344CB8AC3E}">
        <p14:creationId xmlns:p14="http://schemas.microsoft.com/office/powerpoint/2010/main" val="42724038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it-IT"/>
              <a:t>Fare clic per modificare lo stile del titolo</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31BB70F-641C-41DF-8326-9EFAB8C486F2}" type="datetimeFigureOut">
              <a:rPr lang="it-IT" smtClean="0"/>
              <a:t>22/10/2020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926C43C-F411-454B-B787-078886489062}" type="slidenum">
              <a:rPr lang="it-IT" smtClean="0"/>
              <a:t>‹N›</a:t>
            </a:fld>
            <a:endParaRPr lang="it-IT"/>
          </a:p>
        </p:txBody>
      </p:sp>
    </p:spTree>
    <p:extLst>
      <p:ext uri="{BB962C8B-B14F-4D97-AF65-F5344CB8AC3E}">
        <p14:creationId xmlns:p14="http://schemas.microsoft.com/office/powerpoint/2010/main" val="60755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31BB70F-641C-41DF-8326-9EFAB8C486F2}" type="datetimeFigureOut">
              <a:rPr lang="it-IT" smtClean="0"/>
              <a:t>22/10/2020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926C43C-F411-454B-B787-078886489062}" type="slidenum">
              <a:rPr lang="it-IT" smtClean="0"/>
              <a:t>‹N›</a:t>
            </a:fld>
            <a:endParaRPr lang="it-IT"/>
          </a:p>
        </p:txBody>
      </p:sp>
    </p:spTree>
    <p:extLst>
      <p:ext uri="{BB962C8B-B14F-4D97-AF65-F5344CB8AC3E}">
        <p14:creationId xmlns:p14="http://schemas.microsoft.com/office/powerpoint/2010/main" val="1031200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31BB70F-641C-41DF-8326-9EFAB8C486F2}" type="datetimeFigureOut">
              <a:rPr lang="it-IT" smtClean="0"/>
              <a:t>22/10/2020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926C43C-F411-454B-B787-078886489062}" type="slidenum">
              <a:rPr lang="it-IT" smtClean="0"/>
              <a:t>‹N›</a:t>
            </a:fld>
            <a:endParaRPr lang="it-IT"/>
          </a:p>
        </p:txBody>
      </p:sp>
    </p:spTree>
    <p:extLst>
      <p:ext uri="{BB962C8B-B14F-4D97-AF65-F5344CB8AC3E}">
        <p14:creationId xmlns:p14="http://schemas.microsoft.com/office/powerpoint/2010/main" val="3895504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31BB70F-641C-41DF-8326-9EFAB8C486F2}" type="datetimeFigureOut">
              <a:rPr lang="it-IT" smtClean="0"/>
              <a:t>22/10/2020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926C43C-F411-454B-B787-078886489062}" type="slidenum">
              <a:rPr lang="it-IT" smtClean="0"/>
              <a:t>‹N›</a:t>
            </a:fld>
            <a:endParaRPr lang="it-IT"/>
          </a:p>
        </p:txBody>
      </p:sp>
    </p:spTree>
    <p:extLst>
      <p:ext uri="{BB962C8B-B14F-4D97-AF65-F5344CB8AC3E}">
        <p14:creationId xmlns:p14="http://schemas.microsoft.com/office/powerpoint/2010/main" val="1280071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it-IT"/>
              <a:t>Fare clic per modificare lo stile del titolo</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31BB70F-641C-41DF-8326-9EFAB8C486F2}" type="datetimeFigureOut">
              <a:rPr lang="it-IT" smtClean="0"/>
              <a:t>22/10/2020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926C43C-F411-454B-B787-078886489062}" type="slidenum">
              <a:rPr lang="it-IT" smtClean="0"/>
              <a:t>‹N›</a:t>
            </a:fld>
            <a:endParaRPr lang="it-IT"/>
          </a:p>
        </p:txBody>
      </p:sp>
    </p:spTree>
    <p:extLst>
      <p:ext uri="{BB962C8B-B14F-4D97-AF65-F5344CB8AC3E}">
        <p14:creationId xmlns:p14="http://schemas.microsoft.com/office/powerpoint/2010/main" val="1240539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B31BB70F-641C-41DF-8326-9EFAB8C486F2}" type="datetimeFigureOut">
              <a:rPr lang="it-IT" smtClean="0"/>
              <a:t>22/10/2020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4926C43C-F411-454B-B787-078886489062}" type="slidenum">
              <a:rPr lang="it-IT" smtClean="0"/>
              <a:t>‹N›</a:t>
            </a:fld>
            <a:endParaRPr lang="it-IT"/>
          </a:p>
        </p:txBody>
      </p:sp>
    </p:spTree>
    <p:extLst>
      <p:ext uri="{BB962C8B-B14F-4D97-AF65-F5344CB8AC3E}">
        <p14:creationId xmlns:p14="http://schemas.microsoft.com/office/powerpoint/2010/main" val="3932912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it-IT"/>
              <a:t>Fare clic per modificare lo stile del titolo</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629842" y="2505075"/>
            <a:ext cx="3868340"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4629150" y="2505075"/>
            <a:ext cx="3887391"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31BB70F-641C-41DF-8326-9EFAB8C486F2}" type="datetimeFigureOut">
              <a:rPr lang="it-IT" smtClean="0"/>
              <a:t>22/10/2020</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4926C43C-F411-454B-B787-078886489062}" type="slidenum">
              <a:rPr lang="it-IT" smtClean="0"/>
              <a:t>‹N›</a:t>
            </a:fld>
            <a:endParaRPr lang="it-IT"/>
          </a:p>
        </p:txBody>
      </p:sp>
    </p:spTree>
    <p:extLst>
      <p:ext uri="{BB962C8B-B14F-4D97-AF65-F5344CB8AC3E}">
        <p14:creationId xmlns:p14="http://schemas.microsoft.com/office/powerpoint/2010/main" val="2889643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B31BB70F-641C-41DF-8326-9EFAB8C486F2}" type="datetimeFigureOut">
              <a:rPr lang="it-IT" smtClean="0"/>
              <a:t>22/10/2020</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4926C43C-F411-454B-B787-078886489062}" type="slidenum">
              <a:rPr lang="it-IT" smtClean="0"/>
              <a:t>‹N›</a:t>
            </a:fld>
            <a:endParaRPr lang="it-IT"/>
          </a:p>
        </p:txBody>
      </p:sp>
    </p:spTree>
    <p:extLst>
      <p:ext uri="{BB962C8B-B14F-4D97-AF65-F5344CB8AC3E}">
        <p14:creationId xmlns:p14="http://schemas.microsoft.com/office/powerpoint/2010/main" val="3294859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1BB70F-641C-41DF-8326-9EFAB8C486F2}" type="datetimeFigureOut">
              <a:rPr lang="it-IT" smtClean="0"/>
              <a:t>22/10/2020</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4926C43C-F411-454B-B787-078886489062}" type="slidenum">
              <a:rPr lang="it-IT" smtClean="0"/>
              <a:t>‹N›</a:t>
            </a:fld>
            <a:endParaRPr lang="it-IT"/>
          </a:p>
        </p:txBody>
      </p:sp>
    </p:spTree>
    <p:extLst>
      <p:ext uri="{BB962C8B-B14F-4D97-AF65-F5344CB8AC3E}">
        <p14:creationId xmlns:p14="http://schemas.microsoft.com/office/powerpoint/2010/main" val="942041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a:t>Fare clic per modificare lo stile del titolo</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B31BB70F-641C-41DF-8326-9EFAB8C486F2}" type="datetimeFigureOut">
              <a:rPr lang="it-IT" smtClean="0"/>
              <a:t>22/10/2020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4926C43C-F411-454B-B787-078886489062}" type="slidenum">
              <a:rPr lang="it-IT" smtClean="0"/>
              <a:t>‹N›</a:t>
            </a:fld>
            <a:endParaRPr lang="it-IT"/>
          </a:p>
        </p:txBody>
      </p:sp>
    </p:spTree>
    <p:extLst>
      <p:ext uri="{BB962C8B-B14F-4D97-AF65-F5344CB8AC3E}">
        <p14:creationId xmlns:p14="http://schemas.microsoft.com/office/powerpoint/2010/main" val="1135659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B31BB70F-641C-41DF-8326-9EFAB8C486F2}" type="datetimeFigureOut">
              <a:rPr lang="it-IT" smtClean="0"/>
              <a:t>22/10/2020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4926C43C-F411-454B-B787-078886489062}" type="slidenum">
              <a:rPr lang="it-IT" smtClean="0"/>
              <a:t>‹N›</a:t>
            </a:fld>
            <a:endParaRPr lang="it-IT"/>
          </a:p>
        </p:txBody>
      </p:sp>
    </p:spTree>
    <p:extLst>
      <p:ext uri="{BB962C8B-B14F-4D97-AF65-F5344CB8AC3E}">
        <p14:creationId xmlns:p14="http://schemas.microsoft.com/office/powerpoint/2010/main" val="1671548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1BB70F-641C-41DF-8326-9EFAB8C486F2}" type="datetimeFigureOut">
              <a:rPr lang="it-IT" smtClean="0"/>
              <a:t>22/10/2020</a:t>
            </a:fld>
            <a:endParaRPr lang="it-IT"/>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26C43C-F411-454B-B787-078886489062}" type="slidenum">
              <a:rPr lang="it-IT" smtClean="0"/>
              <a:t>‹N›</a:t>
            </a:fld>
            <a:endParaRPr lang="it-IT"/>
          </a:p>
        </p:txBody>
      </p:sp>
    </p:spTree>
    <p:extLst>
      <p:ext uri="{BB962C8B-B14F-4D97-AF65-F5344CB8AC3E}">
        <p14:creationId xmlns:p14="http://schemas.microsoft.com/office/powerpoint/2010/main" val="1943723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b.bilo@unvipm.it" TargetMode="External"/><Relationship Id="rId2" Type="http://schemas.openxmlformats.org/officeDocument/2006/relationships/image" Target="../media/image1.gi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0747" y="268833"/>
            <a:ext cx="1850389" cy="730667"/>
          </a:xfrm>
          <a:prstGeom prst="rect">
            <a:avLst/>
          </a:prstGeom>
        </p:spPr>
      </p:pic>
      <p:sp>
        <p:nvSpPr>
          <p:cNvPr id="5" name="CasellaDiTesto 4"/>
          <p:cNvSpPr txBox="1"/>
          <p:nvPr/>
        </p:nvSpPr>
        <p:spPr>
          <a:xfrm>
            <a:off x="2560535" y="296458"/>
            <a:ext cx="4557044" cy="400110"/>
          </a:xfrm>
          <a:prstGeom prst="rect">
            <a:avLst/>
          </a:prstGeom>
          <a:noFill/>
        </p:spPr>
        <p:txBody>
          <a:bodyPr wrap="square" rtlCol="0">
            <a:spAutoFit/>
          </a:bodyPr>
          <a:lstStyle/>
          <a:p>
            <a:r>
              <a:rPr lang="it-IT" altLang="it-IT" sz="2000" b="1" dirty="0">
                <a:solidFill>
                  <a:srgbClr val="9F0926"/>
                </a:solidFill>
              </a:rPr>
              <a:t>RESEARCH AREA:</a:t>
            </a:r>
          </a:p>
        </p:txBody>
      </p:sp>
      <p:sp>
        <p:nvSpPr>
          <p:cNvPr id="6" name="CasellaDiTesto 5"/>
          <p:cNvSpPr txBox="1"/>
          <p:nvPr/>
        </p:nvSpPr>
        <p:spPr>
          <a:xfrm>
            <a:off x="2560535" y="634166"/>
            <a:ext cx="4883921" cy="369332"/>
          </a:xfrm>
          <a:prstGeom prst="rect">
            <a:avLst/>
          </a:prstGeom>
          <a:noFill/>
        </p:spPr>
        <p:txBody>
          <a:bodyPr wrap="square" rtlCol="0">
            <a:spAutoFit/>
          </a:bodyPr>
          <a:lstStyle/>
          <a:p>
            <a:r>
              <a:rPr lang="it-IT" altLang="it-IT" dirty="0">
                <a:solidFill>
                  <a:srgbClr val="9F0926"/>
                </a:solidFill>
              </a:rPr>
              <a:t>HEALTH – IMMUNOLOGY – VIRUS </a:t>
            </a:r>
          </a:p>
        </p:txBody>
      </p:sp>
      <p:cxnSp>
        <p:nvCxnSpPr>
          <p:cNvPr id="7" name="Connettore diritto 6"/>
          <p:cNvCxnSpPr/>
          <p:nvPr/>
        </p:nvCxnSpPr>
        <p:spPr>
          <a:xfrm flipV="1">
            <a:off x="260747" y="1141151"/>
            <a:ext cx="8500829" cy="9769"/>
          </a:xfrm>
          <a:prstGeom prst="line">
            <a:avLst/>
          </a:prstGeom>
          <a:ln w="38100">
            <a:solidFill>
              <a:srgbClr val="9F0926"/>
            </a:solidFill>
            <a:round/>
          </a:ln>
          <a:effectLst>
            <a:outerShdw blurRad="44450" dist="20320" dir="5400000" algn="ctr" rotWithShape="0">
              <a:srgbClr val="000000">
                <a:alpha val="38000"/>
              </a:srgbClr>
            </a:outerShdw>
          </a:effectLst>
        </p:spPr>
        <p:style>
          <a:lnRef idx="2">
            <a:schemeClr val="accent2"/>
          </a:lnRef>
          <a:fillRef idx="0">
            <a:schemeClr val="accent2"/>
          </a:fillRef>
          <a:effectRef idx="1">
            <a:schemeClr val="accent2"/>
          </a:effectRef>
          <a:fontRef idx="minor">
            <a:schemeClr val="tx1"/>
          </a:fontRef>
        </p:style>
      </p:cxnSp>
      <p:cxnSp>
        <p:nvCxnSpPr>
          <p:cNvPr id="8" name="Connettore diritto 7"/>
          <p:cNvCxnSpPr/>
          <p:nvPr/>
        </p:nvCxnSpPr>
        <p:spPr>
          <a:xfrm flipV="1">
            <a:off x="335107" y="6543750"/>
            <a:ext cx="8500829" cy="9769"/>
          </a:xfrm>
          <a:prstGeom prst="line">
            <a:avLst/>
          </a:prstGeom>
          <a:ln w="38100">
            <a:solidFill>
              <a:srgbClr val="9F0926"/>
            </a:solidFill>
            <a:round/>
          </a:ln>
          <a:effectLst>
            <a:outerShdw blurRad="44450" dist="20320" dir="5400000" algn="ctr" rotWithShape="0">
              <a:srgbClr val="000000">
                <a:alpha val="38000"/>
              </a:srgbClr>
            </a:outerShdw>
          </a:effectLst>
        </p:spPr>
        <p:style>
          <a:lnRef idx="2">
            <a:schemeClr val="accent2"/>
          </a:lnRef>
          <a:fillRef idx="0">
            <a:schemeClr val="accent2"/>
          </a:fillRef>
          <a:effectRef idx="1">
            <a:schemeClr val="accent2"/>
          </a:effectRef>
          <a:fontRef idx="minor">
            <a:schemeClr val="tx1"/>
          </a:fontRef>
        </p:style>
      </p:cxnSp>
      <p:sp>
        <p:nvSpPr>
          <p:cNvPr id="3" name="CasellaDiTesto 2"/>
          <p:cNvSpPr txBox="1"/>
          <p:nvPr/>
        </p:nvSpPr>
        <p:spPr>
          <a:xfrm>
            <a:off x="260746" y="1444083"/>
            <a:ext cx="8500829" cy="3808735"/>
          </a:xfrm>
          <a:prstGeom prst="rect">
            <a:avLst/>
          </a:prstGeom>
          <a:noFill/>
        </p:spPr>
        <p:txBody>
          <a:bodyPr wrap="square" rtlCol="0">
            <a:spAutoFit/>
          </a:bodyPr>
          <a:lstStyle/>
          <a:p>
            <a:pPr algn="just">
              <a:defRPr/>
            </a:pPr>
            <a:r>
              <a:rPr lang="en-US" sz="1600" b="1" dirty="0">
                <a:solidFill>
                  <a:srgbClr val="9F0926"/>
                </a:solidFill>
                <a:cs typeface="Arial" panose="020B0604020202020204" pitchFamily="34" charset="0"/>
              </a:rPr>
              <a:t>TITLE: </a:t>
            </a:r>
            <a:r>
              <a:rPr lang="en-GB" sz="1600" b="1" dirty="0"/>
              <a:t>Treating venom allergy during COVID-19 pandemic</a:t>
            </a:r>
            <a:endParaRPr lang="it-IT" sz="1600" b="1" dirty="0">
              <a:solidFill>
                <a:srgbClr val="9F0926"/>
              </a:solidFill>
              <a:cs typeface="Arial" panose="020B0604020202020204" pitchFamily="34" charset="0"/>
            </a:endParaRPr>
          </a:p>
          <a:p>
            <a:pPr algn="just">
              <a:defRPr/>
            </a:pPr>
            <a:endParaRPr lang="it-IT" sz="1200" b="1" dirty="0">
              <a:solidFill>
                <a:srgbClr val="9F0926"/>
              </a:solidFill>
              <a:cs typeface="Arial" panose="020B0604020202020204" pitchFamily="34" charset="0"/>
            </a:endParaRPr>
          </a:p>
          <a:p>
            <a:pPr algn="just">
              <a:defRPr/>
            </a:pPr>
            <a:r>
              <a:rPr lang="en-US" sz="1600" b="1" dirty="0">
                <a:solidFill>
                  <a:srgbClr val="9F0926"/>
                </a:solidFill>
                <a:cs typeface="Arial" panose="020B0604020202020204" pitchFamily="34" charset="0"/>
              </a:rPr>
              <a:t>Principal investigator: </a:t>
            </a:r>
            <a:r>
              <a:rPr lang="it-IT" sz="1400" dirty="0">
                <a:cs typeface="Arial" panose="020B0604020202020204" pitchFamily="34" charset="0"/>
              </a:rPr>
              <a:t>Prof.ssa </a:t>
            </a:r>
            <a:r>
              <a:rPr lang="it-IT" sz="1400" dirty="0" err="1">
                <a:cs typeface="Arial" panose="020B0604020202020204" pitchFamily="34" charset="0"/>
              </a:rPr>
              <a:t>M.Beatrice</a:t>
            </a:r>
            <a:r>
              <a:rPr lang="it-IT" sz="1400" dirty="0">
                <a:cs typeface="Arial" panose="020B0604020202020204" pitchFamily="34" charset="0"/>
              </a:rPr>
              <a:t> </a:t>
            </a:r>
            <a:r>
              <a:rPr lang="it-IT" sz="1400" dirty="0" err="1">
                <a:cs typeface="Arial" panose="020B0604020202020204" pitchFamily="34" charset="0"/>
              </a:rPr>
              <a:t>Bilò</a:t>
            </a:r>
            <a:r>
              <a:rPr lang="it-IT" sz="1400" dirty="0">
                <a:cs typeface="Arial" panose="020B0604020202020204" pitchFamily="34" charset="0"/>
              </a:rPr>
              <a:t>, </a:t>
            </a:r>
            <a:r>
              <a:rPr lang="it-IT" sz="1400" dirty="0">
                <a:cs typeface="Arial" panose="020B0604020202020204" pitchFamily="34" charset="0"/>
                <a:hlinkClick r:id="rId3">
                  <a:extLst>
                    <a:ext uri="{A12FA001-AC4F-418D-AE19-62706E023703}">
                      <ahyp:hlinkClr xmlns:ahyp="http://schemas.microsoft.com/office/drawing/2018/hyperlinkcolor" val="tx"/>
                    </a:ext>
                  </a:extLst>
                </a:hlinkClick>
              </a:rPr>
              <a:t>m.b.bilo@unvipm.it</a:t>
            </a:r>
            <a:endParaRPr lang="it-IT" sz="1400" dirty="0">
              <a:cs typeface="Arial" panose="020B0604020202020204" pitchFamily="34" charset="0"/>
            </a:endParaRPr>
          </a:p>
          <a:p>
            <a:pPr algn="just">
              <a:defRPr/>
            </a:pPr>
            <a:endParaRPr lang="it-IT" sz="1200" b="1" dirty="0">
              <a:solidFill>
                <a:srgbClr val="9F0926"/>
              </a:solidFill>
              <a:cs typeface="Arial" panose="020B0604020202020204" pitchFamily="34" charset="0"/>
            </a:endParaRPr>
          </a:p>
          <a:p>
            <a:pPr algn="just">
              <a:defRPr/>
            </a:pPr>
            <a:r>
              <a:rPr lang="en-US" sz="1600" b="1" dirty="0">
                <a:solidFill>
                  <a:srgbClr val="9F0926"/>
                </a:solidFill>
                <a:cs typeface="Arial" panose="020B0604020202020204" pitchFamily="34" charset="0"/>
              </a:rPr>
              <a:t>UNIVPM Research Group: </a:t>
            </a:r>
            <a:r>
              <a:rPr lang="en-US" sz="1400" dirty="0" err="1">
                <a:cs typeface="Arial" panose="020B0604020202020204" pitchFamily="34" charset="0"/>
              </a:rPr>
              <a:t>Allergologia</a:t>
            </a:r>
            <a:endParaRPr lang="it-IT" sz="1400" dirty="0">
              <a:cs typeface="Arial" panose="020B0604020202020204" pitchFamily="34" charset="0"/>
            </a:endParaRPr>
          </a:p>
          <a:p>
            <a:pPr algn="just">
              <a:defRPr/>
            </a:pPr>
            <a:endParaRPr lang="it-IT" sz="1200" b="1" dirty="0">
              <a:solidFill>
                <a:srgbClr val="9F0926"/>
              </a:solidFill>
              <a:cs typeface="Arial" panose="020B0604020202020204" pitchFamily="34" charset="0"/>
            </a:endParaRPr>
          </a:p>
          <a:p>
            <a:pPr algn="just">
              <a:defRPr/>
            </a:pPr>
            <a:r>
              <a:rPr lang="en-US" sz="1600" b="1" dirty="0">
                <a:solidFill>
                  <a:srgbClr val="9F0926"/>
                </a:solidFill>
                <a:cs typeface="Arial" panose="020B0604020202020204" pitchFamily="34" charset="0"/>
              </a:rPr>
              <a:t>Research  activity  description: </a:t>
            </a:r>
            <a:r>
              <a:rPr lang="en-US" sz="1400" dirty="0">
                <a:cs typeface="Arial" panose="020B0604020202020204" pitchFamily="34" charset="0"/>
              </a:rPr>
              <a:t>The COVID-19 pandemic led to rapid changes to our clinical and educational activities, showing that most of care of allergic diseases could be delayed with no significant serious effects or managed with telemedicine. However, allergen specific immunotherapy (AIT) deserves special attention as it is the only therapeutic tool capable of modifying the natural history of the allergic disease. This is specially important for venom specific immunotherapy (VIT) which represents a life-saving therapy. </a:t>
            </a:r>
          </a:p>
          <a:p>
            <a:pPr algn="just">
              <a:defRPr/>
            </a:pPr>
            <a:r>
              <a:rPr lang="en-US" sz="1400" dirty="0">
                <a:cs typeface="Arial" panose="020B0604020202020204" pitchFamily="34" charset="0"/>
              </a:rPr>
              <a:t>The aim of this work is to provide our experience to colleagues on how to adapt their clinical practice to these unique circumstances, with special reference to patients with very severe sting reactions, and those suffering from </a:t>
            </a:r>
            <a:r>
              <a:rPr lang="en-US" sz="1400" dirty="0" err="1">
                <a:cs typeface="Arial" panose="020B0604020202020204" pitchFamily="34" charset="0"/>
              </a:rPr>
              <a:t>mastcell</a:t>
            </a:r>
            <a:r>
              <a:rPr lang="en-US" sz="1400" dirty="0">
                <a:cs typeface="Arial" panose="020B0604020202020204" pitchFamily="34" charset="0"/>
              </a:rPr>
              <a:t> disorders who are under treatment with VIT or those who have to start VIT asap due to seasonal risk of being re-stung.</a:t>
            </a:r>
            <a:endParaRPr lang="it-IT" sz="1400" dirty="0">
              <a:cs typeface="Arial" panose="020B0604020202020204" pitchFamily="34" charset="0"/>
            </a:endParaRPr>
          </a:p>
          <a:p>
            <a:pPr algn="just">
              <a:defRPr/>
            </a:pPr>
            <a:r>
              <a:rPr lang="en-US" sz="1600" b="1" dirty="0">
                <a:solidFill>
                  <a:srgbClr val="9F0926"/>
                </a:solidFill>
                <a:cs typeface="Arial" panose="020B0604020202020204" pitchFamily="34" charset="0"/>
              </a:rPr>
              <a:t> </a:t>
            </a:r>
            <a:endParaRPr lang="it-IT" sz="1600" b="1" dirty="0">
              <a:solidFill>
                <a:srgbClr val="9F0926"/>
              </a:solidFill>
              <a:cs typeface="Arial" panose="020B0604020202020204" pitchFamily="34" charset="0"/>
            </a:endParaRPr>
          </a:p>
          <a:p>
            <a:endParaRPr lang="it-IT" sz="1350" dirty="0"/>
          </a:p>
        </p:txBody>
      </p:sp>
    </p:spTree>
    <p:extLst>
      <p:ext uri="{BB962C8B-B14F-4D97-AF65-F5344CB8AC3E}">
        <p14:creationId xmlns:p14="http://schemas.microsoft.com/office/powerpoint/2010/main" val="2719023734"/>
      </p:ext>
    </p:extLst>
  </p:cSld>
  <p:clrMapOvr>
    <a:masterClrMapping/>
  </p:clrMapOvr>
</p:sld>
</file>

<file path=ppt/theme/theme1.xml><?xml version="1.0" encoding="utf-8"?>
<a:theme xmlns:a="http://schemas.openxmlformats.org/drawingml/2006/main" name="Tema di Office">
  <a:themeElements>
    <a:clrScheme name="Tema di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133</TotalTime>
  <Words>190</Words>
  <Application>Microsoft Office PowerPoint</Application>
  <PresentationFormat>Presentazione su schermo (4:3)</PresentationFormat>
  <Paragraphs>11</Paragraphs>
  <Slides>1</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vt:i4>
      </vt:variant>
    </vt:vector>
  </HeadingPairs>
  <TitlesOfParts>
    <vt:vector size="5" baseType="lpstr">
      <vt:lpstr>Arial</vt:lpstr>
      <vt:lpstr>Calibri</vt:lpstr>
      <vt:lpstr>Calibri Light</vt:lpstr>
      <vt:lpstr>Tema di Office</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X001641@univpm.intra</dc:creator>
  <cp:lastModifiedBy>LOMBARDI LUCIA PIA</cp:lastModifiedBy>
  <cp:revision>11</cp:revision>
  <cp:lastPrinted>2020-10-12T11:55:37Z</cp:lastPrinted>
  <dcterms:created xsi:type="dcterms:W3CDTF">2020-10-07T11:21:18Z</dcterms:created>
  <dcterms:modified xsi:type="dcterms:W3CDTF">2020-10-22T08:26:35Z</dcterms:modified>
</cp:coreProperties>
</file>