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9144000" cy="6858000" type="screen4x3"/>
  <p:notesSz cx="7099300"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09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150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4021138" y="0"/>
            <a:ext cx="3076575" cy="512763"/>
          </a:xfrm>
          <a:prstGeom prst="rect">
            <a:avLst/>
          </a:prstGeom>
        </p:spPr>
        <p:txBody>
          <a:bodyPr vert="horz" lIns="91440" tIns="45720" rIns="91440" bIns="45720" rtlCol="0"/>
          <a:lstStyle>
            <a:lvl1pPr algn="r">
              <a:defRPr sz="1200"/>
            </a:lvl1pPr>
          </a:lstStyle>
          <a:p>
            <a:fld id="{4BF3CD4B-DF1A-4FEC-BA27-9D33082A9CAF}" type="datetimeFigureOut">
              <a:rPr lang="it-IT" smtClean="0"/>
              <a:t>22/10/2020</a:t>
            </a:fld>
            <a:endParaRPr lang="it-IT"/>
          </a:p>
        </p:txBody>
      </p:sp>
      <p:sp>
        <p:nvSpPr>
          <p:cNvPr id="4" name="Segnaposto immagine diapositiva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709613" y="4926013"/>
            <a:ext cx="5680075" cy="4029075"/>
          </a:xfrm>
          <a:prstGeom prst="rect">
            <a:avLst/>
          </a:prstGeom>
        </p:spPr>
        <p:txBody>
          <a:bodyPr vert="horz" lIns="91440" tIns="45720" rIns="91440" bIns="45720" rtlCol="0"/>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9721850"/>
            <a:ext cx="3076575" cy="512763"/>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4021138" y="9721850"/>
            <a:ext cx="3076575" cy="512763"/>
          </a:xfrm>
          <a:prstGeom prst="rect">
            <a:avLst/>
          </a:prstGeom>
        </p:spPr>
        <p:txBody>
          <a:bodyPr vert="horz" lIns="91440" tIns="45720" rIns="91440" bIns="45720" rtlCol="0" anchor="b"/>
          <a:lstStyle>
            <a:lvl1pPr algn="r">
              <a:defRPr sz="1200"/>
            </a:lvl1pPr>
          </a:lstStyle>
          <a:p>
            <a:fld id="{E30BF095-C4AA-4FD4-833A-B071B8B82C68}" type="slidenum">
              <a:rPr lang="it-IT" smtClean="0"/>
              <a:t>‹N›</a:t>
            </a:fld>
            <a:endParaRPr lang="it-IT"/>
          </a:p>
        </p:txBody>
      </p:sp>
    </p:spTree>
    <p:extLst>
      <p:ext uri="{BB962C8B-B14F-4D97-AF65-F5344CB8AC3E}">
        <p14:creationId xmlns:p14="http://schemas.microsoft.com/office/powerpoint/2010/main" val="42724038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it-IT"/>
              <a:t>Fare clic per modificare lo stile del titolo</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60755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0312006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it-IT"/>
              <a:t>Fare clic per modificare lo stile del titolo</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389550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280071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it-IT"/>
              <a:t>Fare clic per modificare lo stile del titolo</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B31BB70F-641C-41DF-8326-9EFAB8C486F2}" type="datetimeFigureOut">
              <a:rPr lang="it-IT" smtClean="0"/>
              <a:t>22/10/2020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240539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B31BB70F-641C-41DF-8326-9EFAB8C486F2}" type="datetimeFigureOut">
              <a:rPr lang="it-IT" smtClean="0"/>
              <a:t>22/10/2020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3932912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it-IT"/>
              <a:t>Fare clic per modificare lo stile del titolo</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629842" y="2505075"/>
            <a:ext cx="3868340"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4629150" y="2505075"/>
            <a:ext cx="3887391"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B31BB70F-641C-41DF-8326-9EFAB8C486F2}" type="datetimeFigureOut">
              <a:rPr lang="it-IT" smtClean="0"/>
              <a:t>22/10/2020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2889643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a:t>
            </a:r>
            <a:endParaRPr lang="en-US" dirty="0"/>
          </a:p>
        </p:txBody>
      </p:sp>
      <p:sp>
        <p:nvSpPr>
          <p:cNvPr id="3" name="Date Placeholder 2"/>
          <p:cNvSpPr>
            <a:spLocks noGrp="1"/>
          </p:cNvSpPr>
          <p:nvPr>
            <p:ph type="dt" sz="half" idx="10"/>
          </p:nvPr>
        </p:nvSpPr>
        <p:spPr/>
        <p:txBody>
          <a:bodyPr/>
          <a:lstStyle/>
          <a:p>
            <a:fld id="{B31BB70F-641C-41DF-8326-9EFAB8C486F2}" type="datetimeFigureOut">
              <a:rPr lang="it-IT" smtClean="0"/>
              <a:t>22/10/2020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32948595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1BB70F-641C-41DF-8326-9EFAB8C486F2}" type="datetimeFigureOut">
              <a:rPr lang="it-IT" smtClean="0"/>
              <a:t>22/10/2020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942041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31BB70F-641C-41DF-8326-9EFAB8C486F2}" type="datetimeFigureOut">
              <a:rPr lang="it-IT" smtClean="0"/>
              <a:t>22/10/2020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135659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it-IT"/>
              <a:t>Fare clic per modificare lo stile del titolo</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B31BB70F-641C-41DF-8326-9EFAB8C486F2}" type="datetimeFigureOut">
              <a:rPr lang="it-IT" smtClean="0"/>
              <a:t>22/10/2020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4926C43C-F411-454B-B787-078886489062}" type="slidenum">
              <a:rPr lang="it-IT" smtClean="0"/>
              <a:t>‹N›</a:t>
            </a:fld>
            <a:endParaRPr lang="it-IT"/>
          </a:p>
        </p:txBody>
      </p:sp>
    </p:spTree>
    <p:extLst>
      <p:ext uri="{BB962C8B-B14F-4D97-AF65-F5344CB8AC3E}">
        <p14:creationId xmlns:p14="http://schemas.microsoft.com/office/powerpoint/2010/main" val="1671548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it-IT"/>
              <a:t>Fare clic per modificare lo stile del titolo</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1BB70F-641C-41DF-8326-9EFAB8C486F2}" type="datetimeFigureOut">
              <a:rPr lang="it-IT" smtClean="0"/>
              <a:t>22/10/2020</a:t>
            </a:fld>
            <a:endParaRPr lang="it-I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26C43C-F411-454B-B787-078886489062}" type="slidenum">
              <a:rPr lang="it-IT" smtClean="0"/>
              <a:t>‹N›</a:t>
            </a:fld>
            <a:endParaRPr lang="it-IT"/>
          </a:p>
        </p:txBody>
      </p:sp>
    </p:spTree>
    <p:extLst>
      <p:ext uri="{BB962C8B-B14F-4D97-AF65-F5344CB8AC3E}">
        <p14:creationId xmlns:p14="http://schemas.microsoft.com/office/powerpoint/2010/main" val="1943723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costantini@univpm.it" TargetMode="External"/><Relationship Id="rId2" Type="http://schemas.openxmlformats.org/officeDocument/2006/relationships/image" Target="../media/image1.gif"/><Relationship Id="rId1" Type="http://schemas.openxmlformats.org/officeDocument/2006/relationships/slideLayout" Target="../slideLayouts/slideLayout1.xml"/><Relationship Id="rId4" Type="http://schemas.openxmlformats.org/officeDocument/2006/relationships/hyperlink" Target="sip:0715964779@sip.univpm.it"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747" y="268833"/>
            <a:ext cx="1850389" cy="730667"/>
          </a:xfrm>
          <a:prstGeom prst="rect">
            <a:avLst/>
          </a:prstGeom>
        </p:spPr>
      </p:pic>
      <p:sp>
        <p:nvSpPr>
          <p:cNvPr id="5" name="CasellaDiTesto 4"/>
          <p:cNvSpPr txBox="1"/>
          <p:nvPr/>
        </p:nvSpPr>
        <p:spPr>
          <a:xfrm>
            <a:off x="2560535" y="296458"/>
            <a:ext cx="4557044" cy="400110"/>
          </a:xfrm>
          <a:prstGeom prst="rect">
            <a:avLst/>
          </a:prstGeom>
          <a:noFill/>
        </p:spPr>
        <p:txBody>
          <a:bodyPr wrap="square" rtlCol="0">
            <a:spAutoFit/>
          </a:bodyPr>
          <a:lstStyle/>
          <a:p>
            <a:r>
              <a:rPr lang="it-IT" altLang="it-IT" sz="2000" b="1" dirty="0">
                <a:solidFill>
                  <a:srgbClr val="9F0926"/>
                </a:solidFill>
              </a:rPr>
              <a:t>RESEARCH AREA:</a:t>
            </a:r>
          </a:p>
        </p:txBody>
      </p:sp>
      <p:sp>
        <p:nvSpPr>
          <p:cNvPr id="6" name="CasellaDiTesto 5"/>
          <p:cNvSpPr txBox="1"/>
          <p:nvPr/>
        </p:nvSpPr>
        <p:spPr>
          <a:xfrm>
            <a:off x="2560535" y="634166"/>
            <a:ext cx="4883921" cy="369332"/>
          </a:xfrm>
          <a:prstGeom prst="rect">
            <a:avLst/>
          </a:prstGeom>
          <a:noFill/>
        </p:spPr>
        <p:txBody>
          <a:bodyPr wrap="square" rtlCol="0">
            <a:spAutoFit/>
          </a:bodyPr>
          <a:lstStyle/>
          <a:p>
            <a:r>
              <a:rPr lang="it-IT" altLang="it-IT" dirty="0">
                <a:solidFill>
                  <a:srgbClr val="9F0926"/>
                </a:solidFill>
              </a:rPr>
              <a:t>VIRUS - IMMUNOLOGY</a:t>
            </a:r>
          </a:p>
        </p:txBody>
      </p:sp>
      <p:cxnSp>
        <p:nvCxnSpPr>
          <p:cNvPr id="7" name="Connettore diritto 6"/>
          <p:cNvCxnSpPr/>
          <p:nvPr/>
        </p:nvCxnSpPr>
        <p:spPr>
          <a:xfrm flipV="1">
            <a:off x="260747" y="1141151"/>
            <a:ext cx="8500829" cy="9769"/>
          </a:xfrm>
          <a:prstGeom prst="line">
            <a:avLst/>
          </a:prstGeom>
          <a:ln w="38100">
            <a:solidFill>
              <a:srgbClr val="9F0926"/>
            </a:solidFill>
            <a:round/>
          </a:ln>
          <a:effectLst>
            <a:outerShdw blurRad="44450" dist="20320" dir="5400000" algn="ctr"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cxnSp>
        <p:nvCxnSpPr>
          <p:cNvPr id="8" name="Connettore diritto 7"/>
          <p:cNvCxnSpPr/>
          <p:nvPr/>
        </p:nvCxnSpPr>
        <p:spPr>
          <a:xfrm flipV="1">
            <a:off x="335107" y="6543750"/>
            <a:ext cx="8500829" cy="9769"/>
          </a:xfrm>
          <a:prstGeom prst="line">
            <a:avLst/>
          </a:prstGeom>
          <a:ln w="38100">
            <a:solidFill>
              <a:srgbClr val="9F0926"/>
            </a:solidFill>
            <a:round/>
          </a:ln>
          <a:effectLst>
            <a:outerShdw blurRad="44450" dist="20320" dir="5400000" algn="ctr"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sp>
        <p:nvSpPr>
          <p:cNvPr id="3" name="CasellaDiTesto 2"/>
          <p:cNvSpPr txBox="1"/>
          <p:nvPr/>
        </p:nvSpPr>
        <p:spPr>
          <a:xfrm>
            <a:off x="260746" y="1288573"/>
            <a:ext cx="8500829" cy="5778505"/>
          </a:xfrm>
          <a:prstGeom prst="rect">
            <a:avLst/>
          </a:prstGeom>
          <a:noFill/>
        </p:spPr>
        <p:txBody>
          <a:bodyPr wrap="square" rtlCol="0">
            <a:spAutoFit/>
          </a:bodyPr>
          <a:lstStyle/>
          <a:p>
            <a:pPr algn="just">
              <a:defRPr/>
            </a:pPr>
            <a:r>
              <a:rPr lang="en-US" sz="1600" b="1" dirty="0">
                <a:solidFill>
                  <a:srgbClr val="9F0926"/>
                </a:solidFill>
                <a:cs typeface="Arial" panose="020B0604020202020204" pitchFamily="34" charset="0"/>
              </a:rPr>
              <a:t>TITLE: </a:t>
            </a:r>
            <a:r>
              <a:rPr lang="en-US" sz="1600" b="1" dirty="0"/>
              <a:t>Development and persistence of virus-specific immunity in subjects with previous exposure to SARS-CoV-2 </a:t>
            </a:r>
            <a:endParaRPr lang="it-IT" sz="1600" b="1" dirty="0">
              <a:solidFill>
                <a:srgbClr val="9F0926"/>
              </a:solidFill>
              <a:cs typeface="Arial" panose="020B0604020202020204" pitchFamily="34" charset="0"/>
            </a:endParaRPr>
          </a:p>
          <a:p>
            <a:pPr algn="just">
              <a:defRPr/>
            </a:pPr>
            <a:endParaRPr lang="it-IT" sz="12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Principal investigator: </a:t>
            </a:r>
            <a:r>
              <a:rPr lang="en-US" sz="1400" dirty="0">
                <a:cs typeface="Arial" panose="020B0604020202020204" pitchFamily="34" charset="0"/>
              </a:rPr>
              <a:t>Prof. Andrea </a:t>
            </a:r>
            <a:r>
              <a:rPr lang="en-US" sz="1400" dirty="0" err="1">
                <a:cs typeface="Arial" panose="020B0604020202020204" pitchFamily="34" charset="0"/>
              </a:rPr>
              <a:t>Costantini</a:t>
            </a:r>
            <a:r>
              <a:rPr lang="en-US" sz="1400" dirty="0">
                <a:cs typeface="Arial" panose="020B0604020202020204" pitchFamily="34" charset="0"/>
              </a:rPr>
              <a:t>, </a:t>
            </a:r>
            <a:r>
              <a:rPr lang="en-US" sz="1400" dirty="0">
                <a:cs typeface="Arial" panose="020B0604020202020204" pitchFamily="34" charset="0"/>
                <a:hlinkClick r:id="rId3">
                  <a:extLst>
                    <a:ext uri="{A12FA001-AC4F-418D-AE19-62706E023703}">
                      <ahyp:hlinkClr xmlns:ahyp="http://schemas.microsoft.com/office/drawing/2018/hyperlinkcolor" val="tx"/>
                    </a:ext>
                  </a:extLst>
                </a:hlinkClick>
              </a:rPr>
              <a:t>a.costantini@univpm.it</a:t>
            </a:r>
            <a:r>
              <a:rPr lang="en-US" sz="1400" dirty="0">
                <a:cs typeface="Arial" panose="020B0604020202020204" pitchFamily="34" charset="0"/>
              </a:rPr>
              <a:t>, </a:t>
            </a:r>
            <a:r>
              <a:rPr lang="en-US" sz="1400" dirty="0" err="1">
                <a:cs typeface="Arial" panose="020B0604020202020204" pitchFamily="34" charset="0"/>
              </a:rPr>
              <a:t>tel</a:t>
            </a:r>
            <a:r>
              <a:rPr lang="en-US" sz="1400" dirty="0">
                <a:cs typeface="Arial" panose="020B0604020202020204" pitchFamily="34" charset="0"/>
              </a:rPr>
              <a:t>: </a:t>
            </a:r>
            <a:r>
              <a:rPr lang="it-IT" sz="1400" dirty="0">
                <a:hlinkClick r:id="rId4">
                  <a:extLst>
                    <a:ext uri="{A12FA001-AC4F-418D-AE19-62706E023703}">
                      <ahyp:hlinkClr xmlns:ahyp="http://schemas.microsoft.com/office/drawing/2018/hyperlinkcolor" val="tx"/>
                    </a:ext>
                  </a:extLst>
                </a:hlinkClick>
              </a:rPr>
              <a:t> 071 596 4779</a:t>
            </a:r>
            <a:endParaRPr lang="it-IT" sz="1400" dirty="0">
              <a:cs typeface="Arial" panose="020B0604020202020204" pitchFamily="34" charset="0"/>
            </a:endParaRPr>
          </a:p>
          <a:p>
            <a:pPr algn="just">
              <a:defRPr/>
            </a:pPr>
            <a:endParaRPr lang="it-IT" sz="12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UNIVPM Research Group: </a:t>
            </a:r>
            <a:r>
              <a:rPr lang="en-US" sz="1400" dirty="0">
                <a:cs typeface="Arial" panose="020B0604020202020204" pitchFamily="34" charset="0"/>
              </a:rPr>
              <a:t>Clinical Immunology</a:t>
            </a:r>
            <a:endParaRPr lang="it-IT" sz="1400" dirty="0">
              <a:cs typeface="Arial" panose="020B0604020202020204" pitchFamily="34" charset="0"/>
            </a:endParaRPr>
          </a:p>
          <a:p>
            <a:pPr algn="just">
              <a:defRPr/>
            </a:pPr>
            <a:endParaRPr lang="it-IT" sz="12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Research  activity  description: </a:t>
            </a:r>
            <a:r>
              <a:rPr lang="en-US" sz="1400" dirty="0"/>
              <a:t>No specific antiviral therapy is currently available against the new Coronavirus SARS-Cov-2, responsible for the COVID-19 pandemic that initially occurred in Wuhan (China) in December 2019. In addition to the development of specific drugs, the availability of a vaccine would be probably the most effective measure to reduce the risk of recurrence of the pandemic in the future. More than one hundred SARS-CoV-2 vaccine protocols are currently under investigation. Knowledge of the correlates of effective and protective immune response developed by subjects exposed to SARS-CoV-2 infection can provide useful information to understand the immune response mechanisms during infection and to define the most effective vaccination strategies. Aim of the present study is to evaluate whether the development of anti-SARS-Cov-2 antibodies is associated with the presence of specific immune response against SARS-CoV-2. Subjects previously exposed to SARS-CoV-2 will undergo functional tests for detection of the presence of specific SARS-Cov-2 T lymphocytes in peripheral blood and for determination of the level of cytokines produced after specific stimulation. Of note, analysis will be performed both in subjects who have had a symptomatic disease and in individuals with asymptomatic course, in order to establish possible differences in the extent and strength of the immune response to the virus. In addition, results will be correlated with an evaluation of the phenotypic profile of stimulated lymphocyte subpopulations, with regards to the expression of activation, senescence and apoptosis markers. Finally, it will be possible to perform longitudinal assessments of SARS-CoV-2 specific immune response, in order to assess its retention (or decline) over time. </a:t>
            </a:r>
            <a:endParaRPr lang="it-IT" sz="1400" b="1" dirty="0">
              <a:solidFill>
                <a:srgbClr val="9F0926"/>
              </a:solidFill>
              <a:cs typeface="Arial" panose="020B0604020202020204" pitchFamily="34" charset="0"/>
            </a:endParaRPr>
          </a:p>
          <a:p>
            <a:pPr algn="just">
              <a:defRPr/>
            </a:pPr>
            <a:r>
              <a:rPr lang="en-US" sz="1600" b="1" dirty="0">
                <a:solidFill>
                  <a:srgbClr val="9F0926"/>
                </a:solidFill>
                <a:cs typeface="Arial" panose="020B0604020202020204" pitchFamily="34" charset="0"/>
              </a:rPr>
              <a:t> </a:t>
            </a:r>
            <a:endParaRPr lang="it-IT" sz="1600" b="1" dirty="0">
              <a:solidFill>
                <a:srgbClr val="9F0926"/>
              </a:solidFill>
              <a:cs typeface="Arial" panose="020B0604020202020204" pitchFamily="34" charset="0"/>
            </a:endParaRPr>
          </a:p>
          <a:p>
            <a:endParaRPr lang="it-IT" sz="1350" dirty="0"/>
          </a:p>
        </p:txBody>
      </p:sp>
    </p:spTree>
    <p:extLst>
      <p:ext uri="{BB962C8B-B14F-4D97-AF65-F5344CB8AC3E}">
        <p14:creationId xmlns:p14="http://schemas.microsoft.com/office/powerpoint/2010/main" val="2719023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0747" y="268833"/>
            <a:ext cx="1850389" cy="730667"/>
          </a:xfrm>
          <a:prstGeom prst="rect">
            <a:avLst/>
          </a:prstGeom>
        </p:spPr>
      </p:pic>
      <p:sp>
        <p:nvSpPr>
          <p:cNvPr id="5" name="CasellaDiTesto 4"/>
          <p:cNvSpPr txBox="1"/>
          <p:nvPr/>
        </p:nvSpPr>
        <p:spPr>
          <a:xfrm>
            <a:off x="2560535" y="296458"/>
            <a:ext cx="4557044" cy="400110"/>
          </a:xfrm>
          <a:prstGeom prst="rect">
            <a:avLst/>
          </a:prstGeom>
          <a:noFill/>
        </p:spPr>
        <p:txBody>
          <a:bodyPr wrap="square" rtlCol="0">
            <a:spAutoFit/>
          </a:bodyPr>
          <a:lstStyle/>
          <a:p>
            <a:r>
              <a:rPr lang="it-IT" altLang="it-IT" sz="2000" b="1" dirty="0">
                <a:solidFill>
                  <a:srgbClr val="9F0926"/>
                </a:solidFill>
              </a:rPr>
              <a:t>RESEARCH AREA:</a:t>
            </a:r>
          </a:p>
        </p:txBody>
      </p:sp>
      <p:sp>
        <p:nvSpPr>
          <p:cNvPr id="6" name="CasellaDiTesto 5"/>
          <p:cNvSpPr txBox="1"/>
          <p:nvPr/>
        </p:nvSpPr>
        <p:spPr>
          <a:xfrm>
            <a:off x="2560535" y="634166"/>
            <a:ext cx="4883921" cy="369332"/>
          </a:xfrm>
          <a:prstGeom prst="rect">
            <a:avLst/>
          </a:prstGeom>
          <a:noFill/>
        </p:spPr>
        <p:txBody>
          <a:bodyPr wrap="square" rtlCol="0">
            <a:spAutoFit/>
          </a:bodyPr>
          <a:lstStyle/>
          <a:p>
            <a:r>
              <a:rPr lang="it-IT" altLang="it-IT" dirty="0">
                <a:solidFill>
                  <a:srgbClr val="9F0926"/>
                </a:solidFill>
              </a:rPr>
              <a:t>VIRUS - IMMUNOLOGY</a:t>
            </a:r>
          </a:p>
        </p:txBody>
      </p:sp>
      <p:cxnSp>
        <p:nvCxnSpPr>
          <p:cNvPr id="7" name="Connettore diritto 6"/>
          <p:cNvCxnSpPr/>
          <p:nvPr/>
        </p:nvCxnSpPr>
        <p:spPr>
          <a:xfrm flipV="1">
            <a:off x="260747" y="1141151"/>
            <a:ext cx="8500829" cy="9769"/>
          </a:xfrm>
          <a:prstGeom prst="line">
            <a:avLst/>
          </a:prstGeom>
          <a:ln w="38100">
            <a:solidFill>
              <a:srgbClr val="9F0926"/>
            </a:solidFill>
            <a:round/>
          </a:ln>
          <a:effectLst>
            <a:outerShdw blurRad="44450" dist="20320" dir="5400000" algn="ctr"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cxnSp>
        <p:nvCxnSpPr>
          <p:cNvPr id="8" name="Connettore diritto 7"/>
          <p:cNvCxnSpPr/>
          <p:nvPr/>
        </p:nvCxnSpPr>
        <p:spPr>
          <a:xfrm flipV="1">
            <a:off x="335107" y="6543750"/>
            <a:ext cx="8500829" cy="9769"/>
          </a:xfrm>
          <a:prstGeom prst="line">
            <a:avLst/>
          </a:prstGeom>
          <a:ln w="38100">
            <a:solidFill>
              <a:srgbClr val="9F0926"/>
            </a:solidFill>
            <a:round/>
          </a:ln>
          <a:effectLst>
            <a:outerShdw blurRad="44450" dist="20320" dir="5400000" algn="ctr" rotWithShape="0">
              <a:srgbClr val="000000">
                <a:alpha val="38000"/>
              </a:srgbClr>
            </a:outerShdw>
          </a:effectLst>
        </p:spPr>
        <p:style>
          <a:lnRef idx="2">
            <a:schemeClr val="accent2"/>
          </a:lnRef>
          <a:fillRef idx="0">
            <a:schemeClr val="accent2"/>
          </a:fillRef>
          <a:effectRef idx="1">
            <a:schemeClr val="accent2"/>
          </a:effectRef>
          <a:fontRef idx="minor">
            <a:schemeClr val="tx1"/>
          </a:fontRef>
        </p:style>
      </p:cxnSp>
      <p:sp>
        <p:nvSpPr>
          <p:cNvPr id="3" name="CasellaDiTesto 2"/>
          <p:cNvSpPr txBox="1"/>
          <p:nvPr/>
        </p:nvSpPr>
        <p:spPr>
          <a:xfrm>
            <a:off x="260746" y="1444083"/>
            <a:ext cx="8500829" cy="977191"/>
          </a:xfrm>
          <a:prstGeom prst="rect">
            <a:avLst/>
          </a:prstGeom>
          <a:noFill/>
        </p:spPr>
        <p:txBody>
          <a:bodyPr wrap="square" rtlCol="0">
            <a:spAutoFit/>
          </a:bodyPr>
          <a:lstStyle/>
          <a:p>
            <a:pPr algn="just">
              <a:defRPr/>
            </a:pPr>
            <a:r>
              <a:rPr lang="en-US" sz="1600" b="1" dirty="0">
                <a:solidFill>
                  <a:srgbClr val="9F0926"/>
                </a:solidFill>
                <a:cs typeface="Arial" panose="020B0604020202020204" pitchFamily="34" charset="0"/>
              </a:rPr>
              <a:t>Collaborators:</a:t>
            </a:r>
            <a:r>
              <a:rPr lang="en-US" sz="1400" b="1" dirty="0">
                <a:solidFill>
                  <a:srgbClr val="9F0926"/>
                </a:solidFill>
                <a:cs typeface="Arial" panose="020B0604020202020204" pitchFamily="34" charset="0"/>
              </a:rPr>
              <a:t> </a:t>
            </a:r>
            <a:r>
              <a:rPr lang="it-IT" sz="1400" dirty="0"/>
              <a:t>Dott. Elena MARINELLI BUSILACCHI, Department of </a:t>
            </a:r>
            <a:r>
              <a:rPr lang="it-IT" sz="1400" dirty="0" err="1"/>
              <a:t>Clinical</a:t>
            </a:r>
            <a:r>
              <a:rPr lang="it-IT" sz="1400" dirty="0"/>
              <a:t> and </a:t>
            </a:r>
            <a:r>
              <a:rPr lang="it-IT" sz="1400" dirty="0" err="1"/>
              <a:t>Molecular</a:t>
            </a:r>
            <a:r>
              <a:rPr lang="it-IT" sz="1400" dirty="0"/>
              <a:t> Sciences, DISCLIMO, Università Politecnica delle Marche, Ancona, </a:t>
            </a:r>
            <a:r>
              <a:rPr lang="it-IT" sz="1400" dirty="0" err="1"/>
              <a:t>Italy</a:t>
            </a:r>
            <a:r>
              <a:rPr lang="it-IT" sz="1400" dirty="0"/>
              <a:t> Prof. Attilio OLIVIERI, Department of </a:t>
            </a:r>
            <a:r>
              <a:rPr lang="it-IT" sz="1400" dirty="0" err="1"/>
              <a:t>Clinical</a:t>
            </a:r>
            <a:r>
              <a:rPr lang="it-IT" sz="1400" dirty="0"/>
              <a:t> and </a:t>
            </a:r>
            <a:r>
              <a:rPr lang="it-IT" sz="1400" dirty="0" err="1"/>
              <a:t>Molecular</a:t>
            </a:r>
            <a:r>
              <a:rPr lang="it-IT" sz="1400" dirty="0"/>
              <a:t> Sciences, DISCLIMO, Università Politecnica delle Marche, Ancona, </a:t>
            </a:r>
            <a:r>
              <a:rPr lang="it-IT" sz="1400" dirty="0" err="1"/>
              <a:t>Italy</a:t>
            </a:r>
            <a:endParaRPr lang="it-IT" sz="1400" b="1" dirty="0">
              <a:solidFill>
                <a:srgbClr val="9F0926"/>
              </a:solidFill>
              <a:cs typeface="Arial" panose="020B0604020202020204" pitchFamily="34" charset="0"/>
            </a:endParaRPr>
          </a:p>
          <a:p>
            <a:endParaRPr lang="it-IT" sz="1350" dirty="0"/>
          </a:p>
        </p:txBody>
      </p:sp>
    </p:spTree>
    <p:extLst>
      <p:ext uri="{BB962C8B-B14F-4D97-AF65-F5344CB8AC3E}">
        <p14:creationId xmlns:p14="http://schemas.microsoft.com/office/powerpoint/2010/main" val="3396158721"/>
      </p:ext>
    </p:extLst>
  </p:cSld>
  <p:clrMapOvr>
    <a:masterClrMapping/>
  </p:clrMapOvr>
</p:sld>
</file>

<file path=ppt/theme/theme1.xml><?xml version="1.0" encoding="utf-8"?>
<a:theme xmlns:a="http://schemas.openxmlformats.org/drawingml/2006/main" name="Tema di Office">
  <a:themeElements>
    <a:clrScheme name="Tema di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134</TotalTime>
  <Words>384</Words>
  <Application>Microsoft Office PowerPoint</Application>
  <PresentationFormat>Presentazione su schermo (4:3)</PresentationFormat>
  <Paragraphs>13</Paragraphs>
  <Slides>2</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vt:i4>
      </vt:variant>
    </vt:vector>
  </HeadingPairs>
  <TitlesOfParts>
    <vt:vector size="6" baseType="lpstr">
      <vt:lpstr>Arial</vt:lpstr>
      <vt:lpstr>Calibri</vt:lpstr>
      <vt:lpstr>Calibri Light</vt:lpstr>
      <vt:lpstr>Tema di Office</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X001641@univpm.intra</dc:creator>
  <cp:lastModifiedBy>LOMBARDI LUCIA PIA</cp:lastModifiedBy>
  <cp:revision>11</cp:revision>
  <cp:lastPrinted>2020-10-12T11:55:37Z</cp:lastPrinted>
  <dcterms:created xsi:type="dcterms:W3CDTF">2020-10-07T11:21:18Z</dcterms:created>
  <dcterms:modified xsi:type="dcterms:W3CDTF">2020-10-22T08:34:06Z</dcterms:modified>
</cp:coreProperties>
</file>